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2"/>
  </p:notesMasterIdLst>
  <p:sldIdLst>
    <p:sldId id="257" r:id="rId2"/>
    <p:sldId id="259" r:id="rId3"/>
    <p:sldId id="296" r:id="rId4"/>
    <p:sldId id="262" r:id="rId5"/>
    <p:sldId id="260" r:id="rId6"/>
    <p:sldId id="261" r:id="rId7"/>
    <p:sldId id="263" r:id="rId8"/>
    <p:sldId id="297" r:id="rId9"/>
    <p:sldId id="265" r:id="rId10"/>
    <p:sldId id="266" r:id="rId11"/>
    <p:sldId id="267" r:id="rId12"/>
    <p:sldId id="269" r:id="rId13"/>
    <p:sldId id="270" r:id="rId14"/>
    <p:sldId id="272" r:id="rId15"/>
    <p:sldId id="298" r:id="rId16"/>
    <p:sldId id="275" r:id="rId17"/>
    <p:sldId id="273" r:id="rId18"/>
    <p:sldId id="278" r:id="rId19"/>
    <p:sldId id="276" r:id="rId20"/>
    <p:sldId id="29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5F5F5F"/>
    <a:srgbClr val="CCECFF"/>
    <a:srgbClr val="CC0000"/>
    <a:srgbClr val="9900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261" autoAdjust="0"/>
    <p:restoredTop sz="94660"/>
  </p:normalViewPr>
  <p:slideViewPr>
    <p:cSldViewPr>
      <p:cViewPr varScale="1">
        <p:scale>
          <a:sx n="85" d="100"/>
          <a:sy n="85" d="100"/>
        </p:scale>
        <p:origin x="100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58D232-3566-4363-8EA9-419761FCBCAD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4DE80D7-B38E-4A48-9E98-FD71C903BAC4}" type="slidenum">
              <a:rPr lang="ru-RU" altLang="ru-RU"/>
              <a:pPr eaLnBrk="1" hangingPunct="1"/>
              <a:t>3</a:t>
            </a:fld>
            <a:endParaRPr lang="ru-RU" altLang="ru-RU" dirty="0"/>
          </a:p>
        </p:txBody>
      </p:sp>
      <p:sp>
        <p:nvSpPr>
          <p:cNvPr id="378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337BF55D-B47F-4C00-8BCB-61E3ACF7FE56}" type="slidenum">
              <a:rPr lang="ru-RU" altLang="ru-RU" sz="1200"/>
              <a:pPr algn="r" eaLnBrk="1" hangingPunct="1"/>
              <a:t>3</a:t>
            </a:fld>
            <a:endParaRPr lang="ru-RU" altLang="ru-RU" sz="1200" dirty="0"/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274C7F5-108B-4B4F-B240-91D844476C10}" type="slidenum">
              <a:rPr lang="ru-RU" altLang="ru-RU"/>
              <a:pPr eaLnBrk="1" hangingPunct="1"/>
              <a:t>7</a:t>
            </a:fld>
            <a:endParaRPr lang="ru-RU" altLang="ru-RU" dirty="0"/>
          </a:p>
        </p:txBody>
      </p:sp>
      <p:sp>
        <p:nvSpPr>
          <p:cNvPr id="389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360C7A3-A65C-45B0-9D7D-D5943748F95E}" type="slidenum">
              <a:rPr lang="ru-RU" altLang="ru-RU" sz="1200"/>
              <a:pPr algn="r" eaLnBrk="1" hangingPunct="1"/>
              <a:t>7</a:t>
            </a:fld>
            <a:endParaRPr lang="ru-RU" altLang="ru-RU" sz="1200" dirty="0"/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BA7835C-911B-458F-8858-270767A3E203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3622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8355131-ADF6-40FD-9B84-22A3F03B3BC4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084872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8355131-ADF6-40FD-9B84-22A3F03B3BC4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1173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8355131-ADF6-40FD-9B84-22A3F03B3BC4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33394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8355131-ADF6-40FD-9B84-22A3F03B3BC4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2435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8355131-ADF6-40FD-9B84-22A3F03B3BC4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81851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F770-0385-4469-BA59-140334D846D4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45339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2E3B-2C8E-4EAD-992F-1FD88A092A1F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55376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71394F-3BAD-4E13-95A2-996D8AA013A1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5400824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877BB-3A59-4EFF-8486-BB1531F095F6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4983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DE09C-0DDE-48AF-9841-E9C5B6E1DD0E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7439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E6F8566-8B1D-4EE0-B8D0-869B02E19031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2256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E946C3B-A5BB-4650-9C29-FBBFD364C8DD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7994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8288168-61DF-452B-8FE1-A1C33465AD05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0411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5E4-9F6C-42FE-BB45-6E6BCFBAC0FF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125000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1B48-E879-4E1D-A80D-4E686DC14AE6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639079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7EDF-C2F3-41E4-9C3E-AF0F33CA02B4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631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F0A793B-D412-41DD-855C-F78F4D5FDFD4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46502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8355131-ADF6-40FD-9B84-22A3F03B3BC4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6492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8815" y="548680"/>
            <a:ext cx="7528599" cy="517064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Основы алгебры</a:t>
            </a:r>
          </a:p>
          <a:p>
            <a:pPr algn="ctr"/>
            <a:r>
              <a:rPr lang="ru-RU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логики</a:t>
            </a:r>
          </a:p>
          <a:p>
            <a:pPr algn="ctr"/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ru-RU" sz="2400" b="0" i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Древнегреческий философ Аристотель стал </a:t>
            </a:r>
          </a:p>
          <a:p>
            <a:pPr algn="ctr"/>
            <a:r>
              <a:rPr lang="ru-RU" sz="2400" b="0" i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основоположником формальной логики, которая </a:t>
            </a:r>
          </a:p>
          <a:p>
            <a:pPr algn="ctr"/>
            <a:r>
              <a:rPr lang="ru-RU" sz="2400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отвлекаясь от конкретного содержания понятий</a:t>
            </a:r>
          </a:p>
          <a:p>
            <a:pPr algn="ctr"/>
            <a:r>
              <a:rPr lang="ru-RU" sz="2400" b="0" i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изучает общие правила построения правильных </a:t>
            </a:r>
          </a:p>
          <a:p>
            <a:pPr algn="ctr"/>
            <a:r>
              <a:rPr lang="ru-RU" sz="2400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выводов из известной информации, которая считается</a:t>
            </a:r>
          </a:p>
          <a:p>
            <a:pPr algn="ctr"/>
            <a:r>
              <a:rPr lang="ru-RU" sz="2400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истинной.</a:t>
            </a:r>
          </a:p>
          <a:p>
            <a:pPr algn="ctr"/>
            <a:r>
              <a:rPr lang="ru-RU" sz="2400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Формальная логика изучает высказывания. </a:t>
            </a:r>
            <a:r>
              <a:rPr lang="ru-RU" sz="2400" b="0" i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539876" y="548680"/>
            <a:ext cx="6921499" cy="134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500" dirty="0">
                <a:latin typeface="Times New Roman" panose="02020603050405020304" pitchFamily="18" charset="0"/>
              </a:rPr>
              <a:t>Высказывание вида</a:t>
            </a:r>
            <a:r>
              <a:rPr lang="ru-RU" altLang="ru-RU" sz="2500" b="1" dirty="0">
                <a:latin typeface="Times New Roman" panose="02020603050405020304" pitchFamily="18" charset="0"/>
              </a:rPr>
              <a:t> </a:t>
            </a:r>
            <a:r>
              <a:rPr lang="en-US" altLang="ru-RU" sz="2500" b="1" dirty="0">
                <a:latin typeface="Times New Roman" panose="02020603050405020304" pitchFamily="18" charset="0"/>
              </a:rPr>
              <a:t>A &amp; B (</a:t>
            </a:r>
            <a:r>
              <a:rPr lang="ru-RU" altLang="ru-RU" sz="2500" b="1" dirty="0">
                <a:latin typeface="Times New Roman" panose="02020603050405020304" pitchFamily="18" charset="0"/>
              </a:rPr>
              <a:t>А конъюнкция </a:t>
            </a:r>
            <a:r>
              <a:rPr lang="en-US" altLang="ru-RU" sz="2500" b="1" dirty="0">
                <a:latin typeface="Times New Roman" panose="02020603050405020304" pitchFamily="18" charset="0"/>
              </a:rPr>
              <a:t>B</a:t>
            </a:r>
            <a:r>
              <a:rPr lang="ru-RU" altLang="ru-RU" sz="2500" b="1" dirty="0">
                <a:latin typeface="Times New Roman" panose="02020603050405020304" pitchFamily="18" charset="0"/>
              </a:rPr>
              <a:t> ) </a:t>
            </a:r>
            <a:r>
              <a:rPr lang="ru-RU" altLang="ru-RU" sz="2500" dirty="0">
                <a:latin typeface="Times New Roman" panose="02020603050405020304" pitchFamily="18" charset="0"/>
              </a:rPr>
              <a:t>истинно тогда и только тогда, когда</a:t>
            </a:r>
          </a:p>
          <a:p>
            <a:pPr eaLnBrk="1" hangingPunct="1">
              <a:spcBef>
                <a:spcPct val="15000"/>
              </a:spcBef>
            </a:pPr>
            <a:r>
              <a:rPr lang="ru-RU" altLang="ru-RU" sz="2500" b="1" dirty="0">
                <a:latin typeface="Times New Roman" panose="02020603050405020304" pitchFamily="18" charset="0"/>
              </a:rPr>
              <a:t> </a:t>
            </a:r>
            <a:r>
              <a:rPr lang="ru-RU" altLang="ru-RU" sz="2800" b="1" i="1" dirty="0">
                <a:latin typeface="Times New Roman" panose="02020603050405020304" pitchFamily="18" charset="0"/>
              </a:rPr>
              <a:t>истинны оба высказывания и А и </a:t>
            </a:r>
            <a:r>
              <a:rPr lang="en-US" altLang="ru-RU" sz="2800" b="1" i="1" dirty="0">
                <a:latin typeface="Times New Roman" panose="02020603050405020304" pitchFamily="18" charset="0"/>
              </a:rPr>
              <a:t>B</a:t>
            </a:r>
            <a:endParaRPr lang="ru-RU" alt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3315" name="Text Box 7"/>
          <p:cNvSpPr txBox="1">
            <a:spLocks noChangeArrowheads="1"/>
          </p:cNvSpPr>
          <p:nvPr/>
        </p:nvSpPr>
        <p:spPr bwMode="auto">
          <a:xfrm>
            <a:off x="250825" y="4868863"/>
            <a:ext cx="35290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ru-RU" altLang="ru-RU" dirty="0"/>
          </a:p>
        </p:txBody>
      </p:sp>
      <p:grpSp>
        <p:nvGrpSpPr>
          <p:cNvPr id="15415" name="Group 55"/>
          <p:cNvGrpSpPr>
            <a:grpSpLocks/>
          </p:cNvGrpSpPr>
          <p:nvPr/>
        </p:nvGrpSpPr>
        <p:grpSpPr bwMode="auto">
          <a:xfrm>
            <a:off x="1763688" y="2863850"/>
            <a:ext cx="4002088" cy="3013075"/>
            <a:chOff x="970" y="1804"/>
            <a:chExt cx="2521" cy="1898"/>
          </a:xfrm>
        </p:grpSpPr>
        <p:sp>
          <p:nvSpPr>
            <p:cNvPr id="13322" name="Rectangle 17"/>
            <p:cNvSpPr>
              <a:spLocks noChangeArrowheads="1"/>
            </p:cNvSpPr>
            <p:nvPr/>
          </p:nvSpPr>
          <p:spPr bwMode="auto">
            <a:xfrm>
              <a:off x="970" y="1804"/>
              <a:ext cx="840" cy="379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ru-RU" sz="3600" dirty="0"/>
                <a:t>A</a:t>
              </a:r>
              <a:endParaRPr lang="ru-RU" altLang="ru-RU" sz="3600" dirty="0"/>
            </a:p>
          </p:txBody>
        </p:sp>
        <p:sp>
          <p:nvSpPr>
            <p:cNvPr id="13323" name="Rectangle 18"/>
            <p:cNvSpPr>
              <a:spLocks noChangeArrowheads="1"/>
            </p:cNvSpPr>
            <p:nvPr/>
          </p:nvSpPr>
          <p:spPr bwMode="auto">
            <a:xfrm>
              <a:off x="1810" y="1804"/>
              <a:ext cx="840" cy="379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ru-RU" sz="3600" dirty="0"/>
                <a:t>B</a:t>
              </a:r>
              <a:endParaRPr lang="ru-RU" altLang="ru-RU" sz="3600" dirty="0"/>
            </a:p>
          </p:txBody>
        </p:sp>
        <p:sp>
          <p:nvSpPr>
            <p:cNvPr id="13324" name="Rectangle 19"/>
            <p:cNvSpPr>
              <a:spLocks noChangeArrowheads="1"/>
            </p:cNvSpPr>
            <p:nvPr/>
          </p:nvSpPr>
          <p:spPr bwMode="auto">
            <a:xfrm>
              <a:off x="2650" y="1804"/>
              <a:ext cx="841" cy="379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600" dirty="0"/>
                <a:t>А </a:t>
              </a:r>
              <a:r>
                <a:rPr lang="en-US" altLang="ru-RU" sz="2500" b="1" dirty="0">
                  <a:latin typeface="Times New Roman" panose="02020603050405020304" pitchFamily="18" charset="0"/>
                </a:rPr>
                <a:t>&amp;</a:t>
              </a:r>
              <a:r>
                <a:rPr lang="ru-RU" altLang="ru-RU" sz="3600" dirty="0"/>
                <a:t> </a:t>
              </a:r>
              <a:r>
                <a:rPr lang="en-US" altLang="ru-RU" sz="3600" dirty="0"/>
                <a:t>B</a:t>
              </a:r>
              <a:endParaRPr lang="ru-RU" altLang="ru-RU" sz="3600" dirty="0"/>
            </a:p>
          </p:txBody>
        </p:sp>
        <p:sp>
          <p:nvSpPr>
            <p:cNvPr id="13325" name="Rectangle 20"/>
            <p:cNvSpPr>
              <a:spLocks noChangeArrowheads="1"/>
            </p:cNvSpPr>
            <p:nvPr/>
          </p:nvSpPr>
          <p:spPr bwMode="auto">
            <a:xfrm>
              <a:off x="970" y="2183"/>
              <a:ext cx="840" cy="379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26" name="Rectangle 21"/>
            <p:cNvSpPr>
              <a:spLocks noChangeArrowheads="1"/>
            </p:cNvSpPr>
            <p:nvPr/>
          </p:nvSpPr>
          <p:spPr bwMode="auto">
            <a:xfrm>
              <a:off x="1810" y="2183"/>
              <a:ext cx="840" cy="379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27" name="Rectangle 22"/>
            <p:cNvSpPr>
              <a:spLocks noChangeArrowheads="1"/>
            </p:cNvSpPr>
            <p:nvPr/>
          </p:nvSpPr>
          <p:spPr bwMode="auto">
            <a:xfrm>
              <a:off x="2650" y="2183"/>
              <a:ext cx="841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28" name="Rectangle 23"/>
            <p:cNvSpPr>
              <a:spLocks noChangeArrowheads="1"/>
            </p:cNvSpPr>
            <p:nvPr/>
          </p:nvSpPr>
          <p:spPr bwMode="auto">
            <a:xfrm>
              <a:off x="970" y="2562"/>
              <a:ext cx="840" cy="381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29" name="Rectangle 24"/>
            <p:cNvSpPr>
              <a:spLocks noChangeArrowheads="1"/>
            </p:cNvSpPr>
            <p:nvPr/>
          </p:nvSpPr>
          <p:spPr bwMode="auto">
            <a:xfrm>
              <a:off x="1810" y="2562"/>
              <a:ext cx="840" cy="381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30" name="Rectangle 25"/>
            <p:cNvSpPr>
              <a:spLocks noChangeArrowheads="1"/>
            </p:cNvSpPr>
            <p:nvPr/>
          </p:nvSpPr>
          <p:spPr bwMode="auto">
            <a:xfrm>
              <a:off x="2650" y="2562"/>
              <a:ext cx="841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31" name="Rectangle 26"/>
            <p:cNvSpPr>
              <a:spLocks noChangeArrowheads="1"/>
            </p:cNvSpPr>
            <p:nvPr/>
          </p:nvSpPr>
          <p:spPr bwMode="auto">
            <a:xfrm>
              <a:off x="970" y="2943"/>
              <a:ext cx="840" cy="38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32" name="Rectangle 27"/>
            <p:cNvSpPr>
              <a:spLocks noChangeArrowheads="1"/>
            </p:cNvSpPr>
            <p:nvPr/>
          </p:nvSpPr>
          <p:spPr bwMode="auto">
            <a:xfrm>
              <a:off x="1810" y="2943"/>
              <a:ext cx="840" cy="38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33" name="Rectangle 28"/>
            <p:cNvSpPr>
              <a:spLocks noChangeArrowheads="1"/>
            </p:cNvSpPr>
            <p:nvPr/>
          </p:nvSpPr>
          <p:spPr bwMode="auto">
            <a:xfrm>
              <a:off x="2650" y="2943"/>
              <a:ext cx="841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34" name="Rectangle 29"/>
            <p:cNvSpPr>
              <a:spLocks noChangeArrowheads="1"/>
            </p:cNvSpPr>
            <p:nvPr/>
          </p:nvSpPr>
          <p:spPr bwMode="auto">
            <a:xfrm>
              <a:off x="970" y="3323"/>
              <a:ext cx="840" cy="379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35" name="Rectangle 30"/>
            <p:cNvSpPr>
              <a:spLocks noChangeArrowheads="1"/>
            </p:cNvSpPr>
            <p:nvPr/>
          </p:nvSpPr>
          <p:spPr bwMode="auto">
            <a:xfrm>
              <a:off x="1810" y="3323"/>
              <a:ext cx="840" cy="379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36" name="Rectangle 31"/>
            <p:cNvSpPr>
              <a:spLocks noChangeArrowheads="1"/>
            </p:cNvSpPr>
            <p:nvPr/>
          </p:nvSpPr>
          <p:spPr bwMode="auto">
            <a:xfrm>
              <a:off x="2650" y="3323"/>
              <a:ext cx="841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3337" name="Line 32"/>
            <p:cNvSpPr>
              <a:spLocks noChangeShapeType="1"/>
            </p:cNvSpPr>
            <p:nvPr/>
          </p:nvSpPr>
          <p:spPr bwMode="auto">
            <a:xfrm>
              <a:off x="1810" y="1804"/>
              <a:ext cx="0" cy="189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3338" name="Line 33"/>
            <p:cNvSpPr>
              <a:spLocks noChangeShapeType="1"/>
            </p:cNvSpPr>
            <p:nvPr/>
          </p:nvSpPr>
          <p:spPr bwMode="auto">
            <a:xfrm>
              <a:off x="2650" y="1804"/>
              <a:ext cx="0" cy="189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3339" name="Line 34"/>
            <p:cNvSpPr>
              <a:spLocks noChangeShapeType="1"/>
            </p:cNvSpPr>
            <p:nvPr/>
          </p:nvSpPr>
          <p:spPr bwMode="auto">
            <a:xfrm>
              <a:off x="970" y="2183"/>
              <a:ext cx="2521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3340" name="Line 35"/>
            <p:cNvSpPr>
              <a:spLocks noChangeShapeType="1"/>
            </p:cNvSpPr>
            <p:nvPr/>
          </p:nvSpPr>
          <p:spPr bwMode="auto">
            <a:xfrm>
              <a:off x="970" y="2562"/>
              <a:ext cx="2521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3341" name="Line 36"/>
            <p:cNvSpPr>
              <a:spLocks noChangeShapeType="1"/>
            </p:cNvSpPr>
            <p:nvPr/>
          </p:nvSpPr>
          <p:spPr bwMode="auto">
            <a:xfrm>
              <a:off x="970" y="2943"/>
              <a:ext cx="2521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3342" name="Line 37"/>
            <p:cNvSpPr>
              <a:spLocks noChangeShapeType="1"/>
            </p:cNvSpPr>
            <p:nvPr/>
          </p:nvSpPr>
          <p:spPr bwMode="auto">
            <a:xfrm>
              <a:off x="970" y="3323"/>
              <a:ext cx="2521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3343" name="Line 38"/>
            <p:cNvSpPr>
              <a:spLocks noChangeShapeType="1"/>
            </p:cNvSpPr>
            <p:nvPr/>
          </p:nvSpPr>
          <p:spPr bwMode="auto">
            <a:xfrm>
              <a:off x="970" y="1804"/>
              <a:ext cx="0" cy="189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3344" name="Line 39"/>
            <p:cNvSpPr>
              <a:spLocks noChangeShapeType="1"/>
            </p:cNvSpPr>
            <p:nvPr/>
          </p:nvSpPr>
          <p:spPr bwMode="auto">
            <a:xfrm>
              <a:off x="3491" y="1804"/>
              <a:ext cx="0" cy="189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3345" name="Line 40"/>
            <p:cNvSpPr>
              <a:spLocks noChangeShapeType="1"/>
            </p:cNvSpPr>
            <p:nvPr/>
          </p:nvSpPr>
          <p:spPr bwMode="auto">
            <a:xfrm>
              <a:off x="970" y="1804"/>
              <a:ext cx="2521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3346" name="Line 41"/>
            <p:cNvSpPr>
              <a:spLocks noChangeShapeType="1"/>
            </p:cNvSpPr>
            <p:nvPr/>
          </p:nvSpPr>
          <p:spPr bwMode="auto">
            <a:xfrm>
              <a:off x="970" y="3702"/>
              <a:ext cx="2521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3347" name="Rectangle 19"/>
            <p:cNvSpPr>
              <a:spLocks noChangeArrowheads="1"/>
            </p:cNvSpPr>
            <p:nvPr/>
          </p:nvSpPr>
          <p:spPr bwMode="auto">
            <a:xfrm>
              <a:off x="2932" y="3334"/>
              <a:ext cx="327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>
                  <a:solidFill>
                    <a:srgbClr val="CC0000"/>
                  </a:solidFill>
                </a:rPr>
                <a:t>1</a:t>
              </a:r>
            </a:p>
          </p:txBody>
        </p:sp>
        <p:sp>
          <p:nvSpPr>
            <p:cNvPr id="13348" name="Rectangle 20"/>
            <p:cNvSpPr>
              <a:spLocks noChangeArrowheads="1"/>
            </p:cNvSpPr>
            <p:nvPr/>
          </p:nvSpPr>
          <p:spPr bwMode="auto">
            <a:xfrm>
              <a:off x="2906" y="2195"/>
              <a:ext cx="32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  <p:sp>
          <p:nvSpPr>
            <p:cNvPr id="13349" name="Rectangle 46"/>
            <p:cNvSpPr>
              <a:spLocks noChangeArrowheads="1"/>
            </p:cNvSpPr>
            <p:nvPr/>
          </p:nvSpPr>
          <p:spPr bwMode="auto">
            <a:xfrm>
              <a:off x="1277" y="2201"/>
              <a:ext cx="32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  <p:sp>
          <p:nvSpPr>
            <p:cNvPr id="13350" name="Rectangle 47"/>
            <p:cNvSpPr>
              <a:spLocks noChangeArrowheads="1"/>
            </p:cNvSpPr>
            <p:nvPr/>
          </p:nvSpPr>
          <p:spPr bwMode="auto">
            <a:xfrm>
              <a:off x="2092" y="2201"/>
              <a:ext cx="32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  <p:sp>
          <p:nvSpPr>
            <p:cNvPr id="13351" name="Rectangle 52"/>
            <p:cNvSpPr>
              <a:spLocks noChangeArrowheads="1"/>
            </p:cNvSpPr>
            <p:nvPr/>
          </p:nvSpPr>
          <p:spPr bwMode="auto">
            <a:xfrm>
              <a:off x="1278" y="2583"/>
              <a:ext cx="32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  <p:sp>
          <p:nvSpPr>
            <p:cNvPr id="13352" name="Rectangle 53"/>
            <p:cNvSpPr>
              <a:spLocks noChangeArrowheads="1"/>
            </p:cNvSpPr>
            <p:nvPr/>
          </p:nvSpPr>
          <p:spPr bwMode="auto">
            <a:xfrm>
              <a:off x="2093" y="2583"/>
              <a:ext cx="32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800" dirty="0"/>
                <a:t>1</a:t>
              </a:r>
              <a:endParaRPr lang="ru-RU" altLang="ru-RU" sz="3800" dirty="0"/>
            </a:p>
          </p:txBody>
        </p:sp>
        <p:sp>
          <p:nvSpPr>
            <p:cNvPr id="13353" name="Rectangle 55"/>
            <p:cNvSpPr>
              <a:spLocks noChangeArrowheads="1"/>
            </p:cNvSpPr>
            <p:nvPr/>
          </p:nvSpPr>
          <p:spPr bwMode="auto">
            <a:xfrm>
              <a:off x="1278" y="2957"/>
              <a:ext cx="32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800" dirty="0"/>
                <a:t>1</a:t>
              </a:r>
              <a:endParaRPr lang="ru-RU" altLang="ru-RU" sz="3800" dirty="0"/>
            </a:p>
          </p:txBody>
        </p:sp>
        <p:sp>
          <p:nvSpPr>
            <p:cNvPr id="13354" name="Rectangle 56"/>
            <p:cNvSpPr>
              <a:spLocks noChangeArrowheads="1"/>
            </p:cNvSpPr>
            <p:nvPr/>
          </p:nvSpPr>
          <p:spPr bwMode="auto">
            <a:xfrm>
              <a:off x="2093" y="2957"/>
              <a:ext cx="32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  <p:sp>
          <p:nvSpPr>
            <p:cNvPr id="13355" name="Rectangle 58"/>
            <p:cNvSpPr>
              <a:spLocks noChangeArrowheads="1"/>
            </p:cNvSpPr>
            <p:nvPr/>
          </p:nvSpPr>
          <p:spPr bwMode="auto">
            <a:xfrm>
              <a:off x="1278" y="3334"/>
              <a:ext cx="32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800" dirty="0"/>
                <a:t>1</a:t>
              </a:r>
              <a:endParaRPr lang="ru-RU" altLang="ru-RU" sz="3800" dirty="0"/>
            </a:p>
          </p:txBody>
        </p:sp>
        <p:sp>
          <p:nvSpPr>
            <p:cNvPr id="13356" name="Rectangle 59"/>
            <p:cNvSpPr>
              <a:spLocks noChangeArrowheads="1"/>
            </p:cNvSpPr>
            <p:nvPr/>
          </p:nvSpPr>
          <p:spPr bwMode="auto">
            <a:xfrm>
              <a:off x="2093" y="3334"/>
              <a:ext cx="32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800" dirty="0"/>
                <a:t>1</a:t>
              </a:r>
              <a:endParaRPr lang="ru-RU" altLang="ru-RU" sz="3800" dirty="0"/>
            </a:p>
          </p:txBody>
        </p:sp>
        <p:sp>
          <p:nvSpPr>
            <p:cNvPr id="13357" name="Rectangle 94"/>
            <p:cNvSpPr>
              <a:spLocks noChangeArrowheads="1"/>
            </p:cNvSpPr>
            <p:nvPr/>
          </p:nvSpPr>
          <p:spPr bwMode="auto">
            <a:xfrm>
              <a:off x="2911" y="2575"/>
              <a:ext cx="32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  <p:sp>
          <p:nvSpPr>
            <p:cNvPr id="13358" name="Rectangle 95"/>
            <p:cNvSpPr>
              <a:spLocks noChangeArrowheads="1"/>
            </p:cNvSpPr>
            <p:nvPr/>
          </p:nvSpPr>
          <p:spPr bwMode="auto">
            <a:xfrm>
              <a:off x="2926" y="2943"/>
              <a:ext cx="32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</p:grpSp>
      <p:sp>
        <p:nvSpPr>
          <p:cNvPr id="15414" name="Text Box 54"/>
          <p:cNvSpPr txBox="1">
            <a:spLocks noChangeArrowheads="1"/>
          </p:cNvSpPr>
          <p:nvPr/>
        </p:nvSpPr>
        <p:spPr bwMode="auto">
          <a:xfrm>
            <a:off x="1619547" y="2349500"/>
            <a:ext cx="4392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Таблица истинности для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А </a:t>
            </a:r>
            <a:r>
              <a:rPr lang="en-US" sz="2000" b="1" dirty="0">
                <a:latin typeface="Times New Roman" pitchFamily="18" charset="0"/>
              </a:rPr>
              <a:t>&amp;</a:t>
            </a:r>
            <a:r>
              <a:rPr lang="ru-RU" sz="2000" b="1" dirty="0">
                <a:solidFill>
                  <a:srgbClr val="CC3300"/>
                </a:solidFill>
                <a:latin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</a:rPr>
              <a:t>В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4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1043608" y="624110"/>
            <a:ext cx="7273305" cy="1280890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3200" dirty="0">
                <a:latin typeface="Times New Roman" panose="02020603050405020304" pitchFamily="18" charset="0"/>
              </a:rPr>
              <a:t>    </a:t>
            </a:r>
            <a:r>
              <a:rPr lang="en-US" alt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</a:t>
            </a:r>
            <a:r>
              <a:rPr lang="ru-RU" alt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Операция – дизъюнкция </a:t>
            </a:r>
            <a:br>
              <a:rPr lang="ru-RU" alt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(</a:t>
            </a:r>
            <a:r>
              <a:rPr lang="ru-RU" alt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логическое сложение)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755650" y="1916832"/>
            <a:ext cx="7561263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двух (или нескольких) простых высказываний в одно при помощи союза </a:t>
            </a:r>
            <a:r>
              <a:rPr lang="ru-RU" alt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«или»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называется </a:t>
            </a:r>
          </a:p>
          <a:p>
            <a:pPr eaLnBrk="1" hangingPunct="1"/>
            <a:r>
              <a:rPr lang="ru-RU" alt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операцией дизъюнкцией</a:t>
            </a:r>
            <a:r>
              <a:rPr lang="ru-RU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(логическим сложением) 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042988" y="5013325"/>
            <a:ext cx="72739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dirty="0">
                <a:latin typeface="Times New Roman" panose="02020603050405020304" pitchFamily="18" charset="0"/>
              </a:rPr>
              <a:t>В алгебре логики дизъюнкция обозначается значком </a:t>
            </a:r>
            <a:r>
              <a:rPr lang="ru-RU" altLang="ru-RU" sz="2800" b="1" dirty="0">
                <a:latin typeface="Times New Roman" panose="02020603050405020304" pitchFamily="18" charset="0"/>
              </a:rPr>
              <a:t>«</a:t>
            </a:r>
            <a:r>
              <a:rPr lang="en-US" altLang="ru-RU" sz="2800" b="1" dirty="0">
                <a:cs typeface="Arial" panose="020B0604020202020204" pitchFamily="34" charset="0"/>
              </a:rPr>
              <a:t>V</a:t>
            </a:r>
            <a:r>
              <a:rPr lang="ru-RU" altLang="ru-RU" sz="2800" b="1" dirty="0">
                <a:latin typeface="Times New Roman" panose="02020603050405020304" pitchFamily="18" charset="0"/>
              </a:rPr>
              <a:t>»</a:t>
            </a:r>
            <a:r>
              <a:rPr lang="ru-RU" altLang="ru-RU" sz="2800" dirty="0">
                <a:latin typeface="Times New Roman" panose="02020603050405020304" pitchFamily="18" charset="0"/>
              </a:rPr>
              <a:t> либо </a:t>
            </a:r>
            <a:r>
              <a:rPr lang="ru-RU" altLang="ru-RU" sz="2800" b="1" dirty="0">
                <a:latin typeface="Times New Roman" panose="02020603050405020304" pitchFamily="18" charset="0"/>
              </a:rPr>
              <a:t>«+»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utoUpdateAnimBg="0"/>
      <p:bldP spid="18436" grpId="0" autoUpdateAnimBg="0"/>
      <p:bldP spid="1843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475656" y="548680"/>
            <a:ext cx="712859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Высказывание вида </a:t>
            </a: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 B (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дизъюнкция </a:t>
            </a: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истинно  тогда, когда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 хотя бы одно из входящих в него простых</a:t>
            </a:r>
            <a:r>
              <a:rPr lang="en-US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высказываний </a:t>
            </a: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250825" y="4868863"/>
            <a:ext cx="35290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ru-RU" altLang="ru-RU" dirty="0"/>
          </a:p>
        </p:txBody>
      </p:sp>
      <p:grpSp>
        <p:nvGrpSpPr>
          <p:cNvPr id="21556" name="Group 52"/>
          <p:cNvGrpSpPr>
            <a:grpSpLocks/>
          </p:cNvGrpSpPr>
          <p:nvPr/>
        </p:nvGrpSpPr>
        <p:grpSpPr bwMode="auto">
          <a:xfrm>
            <a:off x="1547664" y="2765425"/>
            <a:ext cx="4233863" cy="3076575"/>
            <a:chOff x="476" y="1742"/>
            <a:chExt cx="2667" cy="1938"/>
          </a:xfrm>
        </p:grpSpPr>
        <p:sp>
          <p:nvSpPr>
            <p:cNvPr id="15367" name="Rectangle 13"/>
            <p:cNvSpPr>
              <a:spLocks noChangeArrowheads="1"/>
            </p:cNvSpPr>
            <p:nvPr/>
          </p:nvSpPr>
          <p:spPr bwMode="auto">
            <a:xfrm>
              <a:off x="476" y="1742"/>
              <a:ext cx="701" cy="387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ru-RU" sz="3600" dirty="0"/>
                <a:t>A</a:t>
              </a:r>
              <a:endParaRPr lang="ru-RU" altLang="ru-RU" sz="3600" dirty="0"/>
            </a:p>
          </p:txBody>
        </p:sp>
        <p:sp>
          <p:nvSpPr>
            <p:cNvPr id="15368" name="Rectangle 14"/>
            <p:cNvSpPr>
              <a:spLocks noChangeArrowheads="1"/>
            </p:cNvSpPr>
            <p:nvPr/>
          </p:nvSpPr>
          <p:spPr bwMode="auto">
            <a:xfrm>
              <a:off x="1177" y="1742"/>
              <a:ext cx="723" cy="387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ru-RU" sz="3600" dirty="0"/>
                <a:t>B</a:t>
              </a:r>
              <a:endParaRPr lang="ru-RU" altLang="ru-RU" sz="3600" dirty="0"/>
            </a:p>
          </p:txBody>
        </p:sp>
        <p:sp>
          <p:nvSpPr>
            <p:cNvPr id="15369" name="Rectangle 15"/>
            <p:cNvSpPr>
              <a:spLocks noChangeArrowheads="1"/>
            </p:cNvSpPr>
            <p:nvPr/>
          </p:nvSpPr>
          <p:spPr bwMode="auto">
            <a:xfrm>
              <a:off x="1900" y="1742"/>
              <a:ext cx="1243" cy="387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600" dirty="0"/>
                <a:t>А </a:t>
              </a:r>
              <a:r>
                <a:rPr lang="en-US" altLang="ru-RU" sz="2800" b="1" dirty="0">
                  <a:solidFill>
                    <a:schemeClr val="tx2"/>
                  </a:solidFill>
                </a:rPr>
                <a:t>V</a:t>
              </a:r>
              <a:r>
                <a:rPr lang="ru-RU" altLang="ru-RU" sz="3600" dirty="0"/>
                <a:t> </a:t>
              </a:r>
              <a:r>
                <a:rPr lang="en-US" altLang="ru-RU" sz="3600" dirty="0"/>
                <a:t>B</a:t>
              </a:r>
              <a:endParaRPr lang="ru-RU" altLang="ru-RU" sz="3600" dirty="0"/>
            </a:p>
          </p:txBody>
        </p:sp>
        <p:sp>
          <p:nvSpPr>
            <p:cNvPr id="15370" name="Rectangle 16"/>
            <p:cNvSpPr>
              <a:spLocks noChangeArrowheads="1"/>
            </p:cNvSpPr>
            <p:nvPr/>
          </p:nvSpPr>
          <p:spPr bwMode="auto">
            <a:xfrm>
              <a:off x="476" y="2129"/>
              <a:ext cx="701" cy="388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71" name="Rectangle 17"/>
            <p:cNvSpPr>
              <a:spLocks noChangeArrowheads="1"/>
            </p:cNvSpPr>
            <p:nvPr/>
          </p:nvSpPr>
          <p:spPr bwMode="auto">
            <a:xfrm>
              <a:off x="1177" y="2129"/>
              <a:ext cx="723" cy="388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72" name="Rectangle 18"/>
            <p:cNvSpPr>
              <a:spLocks noChangeArrowheads="1"/>
            </p:cNvSpPr>
            <p:nvPr/>
          </p:nvSpPr>
          <p:spPr bwMode="auto">
            <a:xfrm>
              <a:off x="1900" y="2129"/>
              <a:ext cx="124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73" name="Rectangle 19"/>
            <p:cNvSpPr>
              <a:spLocks noChangeArrowheads="1"/>
            </p:cNvSpPr>
            <p:nvPr/>
          </p:nvSpPr>
          <p:spPr bwMode="auto">
            <a:xfrm>
              <a:off x="476" y="2517"/>
              <a:ext cx="701" cy="388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74" name="Rectangle 20"/>
            <p:cNvSpPr>
              <a:spLocks noChangeArrowheads="1"/>
            </p:cNvSpPr>
            <p:nvPr/>
          </p:nvSpPr>
          <p:spPr bwMode="auto">
            <a:xfrm>
              <a:off x="1177" y="2517"/>
              <a:ext cx="723" cy="388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75" name="Rectangle 21"/>
            <p:cNvSpPr>
              <a:spLocks noChangeArrowheads="1"/>
            </p:cNvSpPr>
            <p:nvPr/>
          </p:nvSpPr>
          <p:spPr bwMode="auto">
            <a:xfrm>
              <a:off x="1900" y="2517"/>
              <a:ext cx="124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76" name="Rectangle 22"/>
            <p:cNvSpPr>
              <a:spLocks noChangeArrowheads="1"/>
            </p:cNvSpPr>
            <p:nvPr/>
          </p:nvSpPr>
          <p:spPr bwMode="auto">
            <a:xfrm>
              <a:off x="476" y="2905"/>
              <a:ext cx="701" cy="388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77" name="Rectangle 23"/>
            <p:cNvSpPr>
              <a:spLocks noChangeArrowheads="1"/>
            </p:cNvSpPr>
            <p:nvPr/>
          </p:nvSpPr>
          <p:spPr bwMode="auto">
            <a:xfrm>
              <a:off x="1177" y="2905"/>
              <a:ext cx="723" cy="388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78" name="Rectangle 24"/>
            <p:cNvSpPr>
              <a:spLocks noChangeArrowheads="1"/>
            </p:cNvSpPr>
            <p:nvPr/>
          </p:nvSpPr>
          <p:spPr bwMode="auto">
            <a:xfrm>
              <a:off x="1900" y="2905"/>
              <a:ext cx="124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79" name="Rectangle 25"/>
            <p:cNvSpPr>
              <a:spLocks noChangeArrowheads="1"/>
            </p:cNvSpPr>
            <p:nvPr/>
          </p:nvSpPr>
          <p:spPr bwMode="auto">
            <a:xfrm>
              <a:off x="476" y="3293"/>
              <a:ext cx="701" cy="387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80" name="Rectangle 26"/>
            <p:cNvSpPr>
              <a:spLocks noChangeArrowheads="1"/>
            </p:cNvSpPr>
            <p:nvPr/>
          </p:nvSpPr>
          <p:spPr bwMode="auto">
            <a:xfrm>
              <a:off x="1177" y="3293"/>
              <a:ext cx="723" cy="387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81" name="Rectangle 27"/>
            <p:cNvSpPr>
              <a:spLocks noChangeArrowheads="1"/>
            </p:cNvSpPr>
            <p:nvPr/>
          </p:nvSpPr>
          <p:spPr bwMode="auto">
            <a:xfrm>
              <a:off x="1900" y="3293"/>
              <a:ext cx="1243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5382" name="Line 28"/>
            <p:cNvSpPr>
              <a:spLocks noChangeShapeType="1"/>
            </p:cNvSpPr>
            <p:nvPr/>
          </p:nvSpPr>
          <p:spPr bwMode="auto">
            <a:xfrm>
              <a:off x="1177" y="1742"/>
              <a:ext cx="0" cy="19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383" name="Line 29"/>
            <p:cNvSpPr>
              <a:spLocks noChangeShapeType="1"/>
            </p:cNvSpPr>
            <p:nvPr/>
          </p:nvSpPr>
          <p:spPr bwMode="auto">
            <a:xfrm>
              <a:off x="1900" y="1742"/>
              <a:ext cx="0" cy="19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384" name="Line 30"/>
            <p:cNvSpPr>
              <a:spLocks noChangeShapeType="1"/>
            </p:cNvSpPr>
            <p:nvPr/>
          </p:nvSpPr>
          <p:spPr bwMode="auto">
            <a:xfrm>
              <a:off x="476" y="2129"/>
              <a:ext cx="2667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385" name="Line 31"/>
            <p:cNvSpPr>
              <a:spLocks noChangeShapeType="1"/>
            </p:cNvSpPr>
            <p:nvPr/>
          </p:nvSpPr>
          <p:spPr bwMode="auto">
            <a:xfrm>
              <a:off x="476" y="2517"/>
              <a:ext cx="2667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386" name="Line 32"/>
            <p:cNvSpPr>
              <a:spLocks noChangeShapeType="1"/>
            </p:cNvSpPr>
            <p:nvPr/>
          </p:nvSpPr>
          <p:spPr bwMode="auto">
            <a:xfrm>
              <a:off x="476" y="2905"/>
              <a:ext cx="2667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387" name="Line 33"/>
            <p:cNvSpPr>
              <a:spLocks noChangeShapeType="1"/>
            </p:cNvSpPr>
            <p:nvPr/>
          </p:nvSpPr>
          <p:spPr bwMode="auto">
            <a:xfrm>
              <a:off x="476" y="3293"/>
              <a:ext cx="2667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388" name="Line 34"/>
            <p:cNvSpPr>
              <a:spLocks noChangeShapeType="1"/>
            </p:cNvSpPr>
            <p:nvPr/>
          </p:nvSpPr>
          <p:spPr bwMode="auto">
            <a:xfrm>
              <a:off x="476" y="1742"/>
              <a:ext cx="0" cy="19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389" name="Line 35"/>
            <p:cNvSpPr>
              <a:spLocks noChangeShapeType="1"/>
            </p:cNvSpPr>
            <p:nvPr/>
          </p:nvSpPr>
          <p:spPr bwMode="auto">
            <a:xfrm>
              <a:off x="3143" y="1742"/>
              <a:ext cx="0" cy="19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390" name="Line 36"/>
            <p:cNvSpPr>
              <a:spLocks noChangeShapeType="1"/>
            </p:cNvSpPr>
            <p:nvPr/>
          </p:nvSpPr>
          <p:spPr bwMode="auto">
            <a:xfrm>
              <a:off x="476" y="1742"/>
              <a:ext cx="2667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391" name="Line 37"/>
            <p:cNvSpPr>
              <a:spLocks noChangeShapeType="1"/>
            </p:cNvSpPr>
            <p:nvPr/>
          </p:nvSpPr>
          <p:spPr bwMode="auto">
            <a:xfrm>
              <a:off x="476" y="3680"/>
              <a:ext cx="2667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5392" name="Rectangle 31"/>
            <p:cNvSpPr>
              <a:spLocks noChangeArrowheads="1"/>
            </p:cNvSpPr>
            <p:nvPr/>
          </p:nvSpPr>
          <p:spPr bwMode="auto">
            <a:xfrm>
              <a:off x="2363" y="3311"/>
              <a:ext cx="34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5393" name="Rectangle 32"/>
            <p:cNvSpPr>
              <a:spLocks noChangeArrowheads="1"/>
            </p:cNvSpPr>
            <p:nvPr/>
          </p:nvSpPr>
          <p:spPr bwMode="auto">
            <a:xfrm>
              <a:off x="2336" y="2147"/>
              <a:ext cx="347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800" dirty="0">
                  <a:solidFill>
                    <a:schemeClr val="tx2"/>
                  </a:solidFill>
                </a:rPr>
                <a:t>0</a:t>
              </a:r>
              <a:endParaRPr lang="ru-RU" altLang="ru-RU" sz="3800" dirty="0">
                <a:solidFill>
                  <a:schemeClr val="tx2"/>
                </a:solidFill>
              </a:endParaRPr>
            </a:p>
          </p:txBody>
        </p:sp>
        <p:sp>
          <p:nvSpPr>
            <p:cNvPr id="15394" name="Rectangle 35"/>
            <p:cNvSpPr>
              <a:spLocks noChangeArrowheads="1"/>
            </p:cNvSpPr>
            <p:nvPr/>
          </p:nvSpPr>
          <p:spPr bwMode="auto">
            <a:xfrm>
              <a:off x="724" y="2147"/>
              <a:ext cx="277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  <p:sp>
          <p:nvSpPr>
            <p:cNvPr id="15395" name="Rectangle 36"/>
            <p:cNvSpPr>
              <a:spLocks noChangeArrowheads="1"/>
            </p:cNvSpPr>
            <p:nvPr/>
          </p:nvSpPr>
          <p:spPr bwMode="auto">
            <a:xfrm>
              <a:off x="1412" y="2147"/>
              <a:ext cx="277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  <p:sp>
          <p:nvSpPr>
            <p:cNvPr id="15396" name="Rectangle 38"/>
            <p:cNvSpPr>
              <a:spLocks noChangeArrowheads="1"/>
            </p:cNvSpPr>
            <p:nvPr/>
          </p:nvSpPr>
          <p:spPr bwMode="auto">
            <a:xfrm>
              <a:off x="724" y="2538"/>
              <a:ext cx="27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  <p:sp>
          <p:nvSpPr>
            <p:cNvPr id="15397" name="Rectangle 39"/>
            <p:cNvSpPr>
              <a:spLocks noChangeArrowheads="1"/>
            </p:cNvSpPr>
            <p:nvPr/>
          </p:nvSpPr>
          <p:spPr bwMode="auto">
            <a:xfrm>
              <a:off x="1412" y="2538"/>
              <a:ext cx="27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800" dirty="0"/>
                <a:t>1</a:t>
              </a:r>
              <a:endParaRPr lang="ru-RU" altLang="ru-RU" sz="3800" dirty="0"/>
            </a:p>
          </p:txBody>
        </p:sp>
        <p:sp>
          <p:nvSpPr>
            <p:cNvPr id="15398" name="Rectangle 41"/>
            <p:cNvSpPr>
              <a:spLocks noChangeArrowheads="1"/>
            </p:cNvSpPr>
            <p:nvPr/>
          </p:nvSpPr>
          <p:spPr bwMode="auto">
            <a:xfrm>
              <a:off x="725" y="2919"/>
              <a:ext cx="277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800" dirty="0"/>
                <a:t>1</a:t>
              </a:r>
              <a:endParaRPr lang="ru-RU" altLang="ru-RU" sz="3800" dirty="0"/>
            </a:p>
          </p:txBody>
        </p:sp>
        <p:sp>
          <p:nvSpPr>
            <p:cNvPr id="15399" name="Rectangle 42"/>
            <p:cNvSpPr>
              <a:spLocks noChangeArrowheads="1"/>
            </p:cNvSpPr>
            <p:nvPr/>
          </p:nvSpPr>
          <p:spPr bwMode="auto">
            <a:xfrm>
              <a:off x="1413" y="2919"/>
              <a:ext cx="277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  <p:sp>
          <p:nvSpPr>
            <p:cNvPr id="15400" name="Rectangle 44"/>
            <p:cNvSpPr>
              <a:spLocks noChangeArrowheads="1"/>
            </p:cNvSpPr>
            <p:nvPr/>
          </p:nvSpPr>
          <p:spPr bwMode="auto">
            <a:xfrm>
              <a:off x="725" y="3304"/>
              <a:ext cx="27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800" dirty="0"/>
                <a:t>1</a:t>
              </a:r>
              <a:endParaRPr lang="ru-RU" altLang="ru-RU" sz="3800" dirty="0"/>
            </a:p>
          </p:txBody>
        </p:sp>
        <p:sp>
          <p:nvSpPr>
            <p:cNvPr id="15401" name="Rectangle 45"/>
            <p:cNvSpPr>
              <a:spLocks noChangeArrowheads="1"/>
            </p:cNvSpPr>
            <p:nvPr/>
          </p:nvSpPr>
          <p:spPr bwMode="auto">
            <a:xfrm>
              <a:off x="1413" y="3304"/>
              <a:ext cx="27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800" dirty="0"/>
                <a:t>1</a:t>
              </a:r>
              <a:endParaRPr lang="ru-RU" altLang="ru-RU" sz="3800" dirty="0"/>
            </a:p>
          </p:txBody>
        </p:sp>
        <p:sp>
          <p:nvSpPr>
            <p:cNvPr id="15402" name="Rectangle 61"/>
            <p:cNvSpPr>
              <a:spLocks noChangeArrowheads="1"/>
            </p:cNvSpPr>
            <p:nvPr/>
          </p:nvSpPr>
          <p:spPr bwMode="auto">
            <a:xfrm>
              <a:off x="2342" y="2536"/>
              <a:ext cx="34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800" dirty="0">
                  <a:solidFill>
                    <a:srgbClr val="FF0000"/>
                  </a:solidFill>
                </a:rPr>
                <a:t>1</a:t>
              </a:r>
              <a:endParaRPr lang="ru-RU" altLang="ru-RU" sz="3800" dirty="0">
                <a:solidFill>
                  <a:srgbClr val="FF0000"/>
                </a:solidFill>
              </a:endParaRPr>
            </a:p>
          </p:txBody>
        </p:sp>
        <p:sp>
          <p:nvSpPr>
            <p:cNvPr id="15403" name="Rectangle 62"/>
            <p:cNvSpPr>
              <a:spLocks noChangeArrowheads="1"/>
            </p:cNvSpPr>
            <p:nvPr/>
          </p:nvSpPr>
          <p:spPr bwMode="auto">
            <a:xfrm>
              <a:off x="2358" y="2912"/>
              <a:ext cx="34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800" dirty="0">
                  <a:solidFill>
                    <a:srgbClr val="FF0000"/>
                  </a:solidFill>
                </a:rPr>
                <a:t>1</a:t>
              </a:r>
              <a:endParaRPr lang="ru-RU" altLang="ru-RU" sz="3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1403648" y="2276475"/>
            <a:ext cx="4392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истинности для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utoUpdateAnimBg="0"/>
      <p:bldP spid="215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1619673" y="624110"/>
            <a:ext cx="6914728" cy="128089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– логическое отрицание (инверсия)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11188" y="1989138"/>
            <a:ext cx="7993062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1" dirty="0">
                <a:latin typeface="Times New Roman" panose="02020603050405020304" pitchFamily="18" charset="0"/>
              </a:rPr>
              <a:t>Присоединение частицы </a:t>
            </a:r>
            <a:r>
              <a:rPr lang="ru-RU" altLang="ru-RU" sz="2800" b="1" i="1" u="sng" dirty="0">
                <a:latin typeface="Times New Roman" panose="02020603050405020304" pitchFamily="18" charset="0"/>
              </a:rPr>
              <a:t>«не»</a:t>
            </a:r>
            <a:r>
              <a:rPr lang="ru-RU" altLang="ru-RU" sz="2800" b="1" dirty="0">
                <a:latin typeface="Times New Roman" panose="02020603050405020304" pitchFamily="18" charset="0"/>
              </a:rPr>
              <a:t> к высказыванию называется </a:t>
            </a:r>
            <a:r>
              <a:rPr lang="ru-RU" altLang="ru-RU" sz="2800" b="1" i="1" u="sng" dirty="0">
                <a:latin typeface="Times New Roman" panose="02020603050405020304" pitchFamily="18" charset="0"/>
              </a:rPr>
              <a:t>операцией логического отрицания </a:t>
            </a:r>
            <a:r>
              <a:rPr lang="ru-RU" altLang="ru-RU" sz="2800" b="1" dirty="0">
                <a:latin typeface="Times New Roman" panose="02020603050405020304" pitchFamily="18" charset="0"/>
              </a:rPr>
              <a:t>или</a:t>
            </a:r>
            <a:r>
              <a:rPr lang="ru-RU" altLang="ru-RU" sz="2800" b="1" i="1" u="sng" dirty="0">
                <a:latin typeface="Times New Roman" panose="02020603050405020304" pitchFamily="18" charset="0"/>
              </a:rPr>
              <a:t> инверсией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84213" y="3716338"/>
            <a:ext cx="77755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dirty="0">
                <a:latin typeface="Times New Roman" panose="02020603050405020304" pitchFamily="18" charset="0"/>
              </a:rPr>
              <a:t>В алгебре логики инверсия обозначается значком </a:t>
            </a:r>
            <a:r>
              <a:rPr lang="ru-RU" altLang="ru-RU" sz="2800" b="1" dirty="0">
                <a:latin typeface="Times New Roman" panose="02020603050405020304" pitchFamily="18" charset="0"/>
              </a:rPr>
              <a:t>« </a:t>
            </a:r>
            <a:r>
              <a:rPr lang="en-US" altLang="ru-RU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¬</a:t>
            </a:r>
            <a:r>
              <a:rPr lang="ru-RU" altLang="ru-RU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altLang="ru-RU" sz="2800" b="1" dirty="0">
                <a:latin typeface="Times New Roman" panose="02020603050405020304" pitchFamily="18" charset="0"/>
              </a:rPr>
              <a:t>»</a:t>
            </a:r>
            <a:r>
              <a:rPr lang="ru-RU" altLang="ru-RU" sz="2800" dirty="0">
                <a:latin typeface="Times New Roman" panose="02020603050405020304" pitchFamily="18" charset="0"/>
              </a:rPr>
              <a:t> либо чертой над высказыванием </a:t>
            </a:r>
            <a:r>
              <a:rPr lang="ru-RU" altLang="ru-RU" sz="2800" b="1" dirty="0">
                <a:latin typeface="Times New Roman" panose="02020603050405020304" pitchFamily="18" charset="0"/>
              </a:rPr>
              <a:t>«</a:t>
            </a:r>
            <a:r>
              <a:rPr lang="en-US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ru-RU" altLang="ru-RU" sz="2800" b="1" dirty="0">
                <a:latin typeface="Times New Roman" panose="02020603050405020304" pitchFamily="18" charset="0"/>
              </a:rPr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22532" grpId="0"/>
      <p:bldP spid="225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547664" y="548680"/>
            <a:ext cx="6696224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600" dirty="0">
                <a:latin typeface="Times New Roman" panose="02020603050405020304" pitchFamily="18" charset="0"/>
              </a:rPr>
              <a:t>Высказывание вида </a:t>
            </a:r>
            <a:r>
              <a:rPr lang="en-US" altLang="ru-RU" sz="2600" b="1" dirty="0">
                <a:latin typeface="Times New Roman" panose="02020603050405020304" pitchFamily="18" charset="0"/>
              </a:rPr>
              <a:t>Ā</a:t>
            </a:r>
            <a:r>
              <a:rPr lang="ru-RU" altLang="ru-RU" sz="2600" dirty="0">
                <a:latin typeface="Times New Roman" panose="02020603050405020304" pitchFamily="18" charset="0"/>
              </a:rPr>
              <a:t> </a:t>
            </a:r>
            <a:r>
              <a:rPr lang="en-US" altLang="ru-RU" sz="2600" b="1" dirty="0">
                <a:latin typeface="Times New Roman" panose="02020603050405020304" pitchFamily="18" charset="0"/>
              </a:rPr>
              <a:t>(</a:t>
            </a:r>
            <a:r>
              <a:rPr lang="ru-RU" altLang="ru-RU" sz="2600" b="1" dirty="0">
                <a:latin typeface="Times New Roman" panose="02020603050405020304" pitchFamily="18" charset="0"/>
              </a:rPr>
              <a:t>инверсия А)</a:t>
            </a:r>
            <a:r>
              <a:rPr lang="ru-RU" altLang="ru-RU" sz="2600" dirty="0">
                <a:latin typeface="Times New Roman" panose="02020603050405020304" pitchFamily="18" charset="0"/>
              </a:rPr>
              <a:t> делает </a:t>
            </a:r>
            <a:r>
              <a:rPr lang="ru-RU" altLang="ru-RU" sz="2600" b="1" i="1" dirty="0">
                <a:latin typeface="Times New Roman" panose="02020603050405020304" pitchFamily="18" charset="0"/>
              </a:rPr>
              <a:t>истинное</a:t>
            </a:r>
            <a:r>
              <a:rPr lang="ru-RU" altLang="ru-RU" sz="2600" dirty="0">
                <a:latin typeface="Times New Roman" panose="02020603050405020304" pitchFamily="18" charset="0"/>
              </a:rPr>
              <a:t> высказывание </a:t>
            </a:r>
            <a:r>
              <a:rPr lang="ru-RU" altLang="ru-RU" sz="2600" b="1" i="1" dirty="0">
                <a:latin typeface="Times New Roman" panose="02020603050405020304" pitchFamily="18" charset="0"/>
              </a:rPr>
              <a:t>ложным</a:t>
            </a:r>
            <a:r>
              <a:rPr lang="ru-RU" altLang="ru-RU" sz="2600" dirty="0">
                <a:latin typeface="Times New Roman" panose="02020603050405020304" pitchFamily="18" charset="0"/>
              </a:rPr>
              <a:t> и , наоборот, </a:t>
            </a:r>
            <a:r>
              <a:rPr lang="ru-RU" altLang="ru-RU" sz="2600" b="1" i="1" dirty="0">
                <a:latin typeface="Times New Roman" panose="02020603050405020304" pitchFamily="18" charset="0"/>
              </a:rPr>
              <a:t>ложное</a:t>
            </a:r>
            <a:r>
              <a:rPr lang="ru-RU" altLang="ru-RU" sz="2600" b="1" dirty="0">
                <a:latin typeface="Times New Roman" panose="02020603050405020304" pitchFamily="18" charset="0"/>
              </a:rPr>
              <a:t> - </a:t>
            </a:r>
            <a:r>
              <a:rPr lang="ru-RU" altLang="ru-RU" sz="2600" b="1" i="1" dirty="0">
                <a:latin typeface="Times New Roman" panose="02020603050405020304" pitchFamily="18" charset="0"/>
              </a:rPr>
              <a:t>истинным</a:t>
            </a:r>
          </a:p>
        </p:txBody>
      </p:sp>
      <p:grpSp>
        <p:nvGrpSpPr>
          <p:cNvPr id="25634" name="Group 34"/>
          <p:cNvGrpSpPr>
            <a:grpSpLocks/>
          </p:cNvGrpSpPr>
          <p:nvPr/>
        </p:nvGrpSpPr>
        <p:grpSpPr bwMode="auto">
          <a:xfrm>
            <a:off x="1638300" y="2709863"/>
            <a:ext cx="2933700" cy="2360612"/>
            <a:chOff x="748" y="1707"/>
            <a:chExt cx="1848" cy="1487"/>
          </a:xfrm>
        </p:grpSpPr>
        <p:sp>
          <p:nvSpPr>
            <p:cNvPr id="17414" name="Rectangle 10"/>
            <p:cNvSpPr>
              <a:spLocks noChangeArrowheads="1"/>
            </p:cNvSpPr>
            <p:nvPr/>
          </p:nvSpPr>
          <p:spPr bwMode="auto">
            <a:xfrm>
              <a:off x="748" y="1707"/>
              <a:ext cx="924" cy="495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600" dirty="0"/>
                <a:t>    А</a:t>
              </a:r>
            </a:p>
          </p:txBody>
        </p:sp>
        <p:sp>
          <p:nvSpPr>
            <p:cNvPr id="17415" name="Rectangle 11"/>
            <p:cNvSpPr>
              <a:spLocks noChangeArrowheads="1"/>
            </p:cNvSpPr>
            <p:nvPr/>
          </p:nvSpPr>
          <p:spPr bwMode="auto">
            <a:xfrm>
              <a:off x="1672" y="1707"/>
              <a:ext cx="924" cy="495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600" dirty="0"/>
                <a:t>    А</a:t>
              </a:r>
            </a:p>
          </p:txBody>
        </p:sp>
        <p:sp>
          <p:nvSpPr>
            <p:cNvPr id="17416" name="Rectangle 12"/>
            <p:cNvSpPr>
              <a:spLocks noChangeArrowheads="1"/>
            </p:cNvSpPr>
            <p:nvPr/>
          </p:nvSpPr>
          <p:spPr bwMode="auto">
            <a:xfrm>
              <a:off x="748" y="2202"/>
              <a:ext cx="924" cy="497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7417" name="Rectangle 13"/>
            <p:cNvSpPr>
              <a:spLocks noChangeArrowheads="1"/>
            </p:cNvSpPr>
            <p:nvPr/>
          </p:nvSpPr>
          <p:spPr bwMode="auto">
            <a:xfrm>
              <a:off x="1672" y="2202"/>
              <a:ext cx="924" cy="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7418" name="Rectangle 14"/>
            <p:cNvSpPr>
              <a:spLocks noChangeArrowheads="1"/>
            </p:cNvSpPr>
            <p:nvPr/>
          </p:nvSpPr>
          <p:spPr bwMode="auto">
            <a:xfrm>
              <a:off x="748" y="2699"/>
              <a:ext cx="924" cy="495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7419" name="Rectangle 15"/>
            <p:cNvSpPr>
              <a:spLocks noChangeArrowheads="1"/>
            </p:cNvSpPr>
            <p:nvPr/>
          </p:nvSpPr>
          <p:spPr bwMode="auto">
            <a:xfrm>
              <a:off x="1672" y="2699"/>
              <a:ext cx="924" cy="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600" dirty="0"/>
            </a:p>
          </p:txBody>
        </p:sp>
        <p:sp>
          <p:nvSpPr>
            <p:cNvPr id="17420" name="Line 16"/>
            <p:cNvSpPr>
              <a:spLocks noChangeShapeType="1"/>
            </p:cNvSpPr>
            <p:nvPr/>
          </p:nvSpPr>
          <p:spPr bwMode="auto">
            <a:xfrm>
              <a:off x="1672" y="1707"/>
              <a:ext cx="0" cy="1487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421" name="Line 17"/>
            <p:cNvSpPr>
              <a:spLocks noChangeShapeType="1"/>
            </p:cNvSpPr>
            <p:nvPr/>
          </p:nvSpPr>
          <p:spPr bwMode="auto">
            <a:xfrm>
              <a:off x="748" y="2202"/>
              <a:ext cx="1848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422" name="Line 18"/>
            <p:cNvSpPr>
              <a:spLocks noChangeShapeType="1"/>
            </p:cNvSpPr>
            <p:nvPr/>
          </p:nvSpPr>
          <p:spPr bwMode="auto">
            <a:xfrm>
              <a:off x="748" y="2699"/>
              <a:ext cx="1848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423" name="Line 19"/>
            <p:cNvSpPr>
              <a:spLocks noChangeShapeType="1"/>
            </p:cNvSpPr>
            <p:nvPr/>
          </p:nvSpPr>
          <p:spPr bwMode="auto">
            <a:xfrm>
              <a:off x="748" y="1707"/>
              <a:ext cx="0" cy="1487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424" name="Line 20"/>
            <p:cNvSpPr>
              <a:spLocks noChangeShapeType="1"/>
            </p:cNvSpPr>
            <p:nvPr/>
          </p:nvSpPr>
          <p:spPr bwMode="auto">
            <a:xfrm>
              <a:off x="2596" y="1707"/>
              <a:ext cx="0" cy="1487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425" name="Line 21"/>
            <p:cNvSpPr>
              <a:spLocks noChangeShapeType="1"/>
            </p:cNvSpPr>
            <p:nvPr/>
          </p:nvSpPr>
          <p:spPr bwMode="auto">
            <a:xfrm>
              <a:off x="748" y="1707"/>
              <a:ext cx="1848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426" name="Line 22"/>
            <p:cNvSpPr>
              <a:spLocks noChangeShapeType="1"/>
            </p:cNvSpPr>
            <p:nvPr/>
          </p:nvSpPr>
          <p:spPr bwMode="auto">
            <a:xfrm>
              <a:off x="748" y="3194"/>
              <a:ext cx="1848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7427" name="Rectangle 30"/>
            <p:cNvSpPr>
              <a:spLocks noChangeArrowheads="1"/>
            </p:cNvSpPr>
            <p:nvPr/>
          </p:nvSpPr>
          <p:spPr bwMode="auto">
            <a:xfrm>
              <a:off x="1066" y="2796"/>
              <a:ext cx="355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1</a:t>
              </a:r>
            </a:p>
          </p:txBody>
        </p:sp>
        <p:sp>
          <p:nvSpPr>
            <p:cNvPr id="17428" name="Rectangle 31"/>
            <p:cNvSpPr>
              <a:spLocks noChangeArrowheads="1"/>
            </p:cNvSpPr>
            <p:nvPr/>
          </p:nvSpPr>
          <p:spPr bwMode="auto">
            <a:xfrm>
              <a:off x="1066" y="2297"/>
              <a:ext cx="355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/>
                <a:t>0</a:t>
              </a:r>
            </a:p>
          </p:txBody>
        </p:sp>
        <p:sp>
          <p:nvSpPr>
            <p:cNvPr id="17429" name="Rectangle 32"/>
            <p:cNvSpPr>
              <a:spLocks noChangeArrowheads="1"/>
            </p:cNvSpPr>
            <p:nvPr/>
          </p:nvSpPr>
          <p:spPr bwMode="auto">
            <a:xfrm>
              <a:off x="1973" y="2796"/>
              <a:ext cx="355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7430" name="Rectangle 33"/>
            <p:cNvSpPr>
              <a:spLocks noChangeArrowheads="1"/>
            </p:cNvSpPr>
            <p:nvPr/>
          </p:nvSpPr>
          <p:spPr bwMode="auto">
            <a:xfrm>
              <a:off x="1973" y="2297"/>
              <a:ext cx="355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7431" name="Line 31"/>
            <p:cNvSpPr>
              <a:spLocks noChangeShapeType="1"/>
            </p:cNvSpPr>
            <p:nvPr/>
          </p:nvSpPr>
          <p:spPr bwMode="auto">
            <a:xfrm>
              <a:off x="2064" y="1797"/>
              <a:ext cx="1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1547664" y="2205038"/>
            <a:ext cx="43926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Таблица истинности для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b="1" dirty="0">
                <a:latin typeface="Arial" charset="0"/>
              </a:rPr>
              <a:t>Ā</a:t>
            </a:r>
            <a:endParaRPr lang="ru-RU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  <p:bldP spid="256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«исключающее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6"/>
              <p:cNvSpPr>
                <a:spLocks noGrp="1"/>
              </p:cNvSpPr>
              <p:nvPr>
                <p:ph idx="1"/>
              </p:nvPr>
            </p:nvSpPr>
            <p:spPr>
              <a:xfrm>
                <a:off x="1475656" y="1824446"/>
                <a:ext cx="6952025" cy="167656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алгебре логики обозначается значком </a:t>
                </a:r>
                <a14:m>
                  <m:oMath xmlns:m="http://schemas.openxmlformats.org/officeDocument/2006/math">
                    <m:r>
                      <a:rPr lang="ru-RU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u-RU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⨁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Эту операцию можно представить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А</m:t>
                    </m:r>
                    <m:r>
                      <a:rPr lang="ru-RU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⨁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¬ А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B</a:t>
                </a:r>
                <a:endPara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75656" y="1824446"/>
                <a:ext cx="6952025" cy="1676562"/>
              </a:xfrm>
              <a:blipFill>
                <a:blip r:embed="rId2"/>
                <a:stretch>
                  <a:fillRect l="-1754" t="-3636" b="-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4421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1547665" y="548680"/>
            <a:ext cx="6986736" cy="128089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en-US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импликация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следование)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615609" y="3068935"/>
            <a:ext cx="756126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dirty="0">
                <a:latin typeface="Times New Roman" panose="02020603050405020304" pitchFamily="18" charset="0"/>
              </a:rPr>
              <a:t>Объединение двух </a:t>
            </a:r>
            <a:r>
              <a:rPr lang="ru-RU" altLang="ru-RU" sz="2600" dirty="0">
                <a:latin typeface="Times New Roman" panose="02020603050405020304" pitchFamily="18" charset="0"/>
              </a:rPr>
              <a:t>высказываний</a:t>
            </a:r>
            <a:r>
              <a:rPr lang="ru-RU" altLang="ru-RU" sz="2800" dirty="0">
                <a:latin typeface="Times New Roman" panose="02020603050405020304" pitchFamily="18" charset="0"/>
              </a:rPr>
              <a:t>  с помощью оборота речи </a:t>
            </a:r>
            <a:r>
              <a:rPr lang="ru-RU" altLang="ru-RU" sz="2800" b="1" i="1" u="sng" dirty="0">
                <a:latin typeface="Times New Roman" panose="02020603050405020304" pitchFamily="18" charset="0"/>
              </a:rPr>
              <a:t>«если …, то …»</a:t>
            </a:r>
            <a:r>
              <a:rPr lang="ru-RU" altLang="ru-RU" sz="2800" b="1" dirty="0">
                <a:latin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</a:rPr>
              <a:t>называется </a:t>
            </a:r>
          </a:p>
          <a:p>
            <a:pPr eaLnBrk="1" hangingPunct="1"/>
            <a:r>
              <a:rPr lang="ru-RU" altLang="ru-RU" sz="2800" b="1" i="1" u="sng" dirty="0">
                <a:latin typeface="Times New Roman" panose="02020603050405020304" pitchFamily="18" charset="0"/>
              </a:rPr>
              <a:t>Импликацией</a:t>
            </a:r>
            <a:r>
              <a:rPr lang="ru-RU" altLang="ru-RU" sz="2800" b="1" i="1" dirty="0">
                <a:latin typeface="Times New Roman" panose="02020603050405020304" pitchFamily="18" charset="0"/>
              </a:rPr>
              <a:t>  (следованием)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755576" y="1700808"/>
            <a:ext cx="7416874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dirty="0">
                <a:latin typeface="Times New Roman" pitchFamily="18" charset="0"/>
              </a:rPr>
              <a:t>В алгебре логики </a:t>
            </a:r>
            <a:r>
              <a:rPr lang="ru-RU" sz="2800" b="1" dirty="0">
                <a:latin typeface="Times New Roman" pitchFamily="18" charset="0"/>
              </a:rPr>
              <a:t>импликация</a:t>
            </a:r>
            <a:r>
              <a:rPr lang="ru-RU" sz="2800" dirty="0">
                <a:latin typeface="Times New Roman" pitchFamily="18" charset="0"/>
              </a:rPr>
              <a:t> обозначается значком </a:t>
            </a: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« </a:t>
            </a: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Lucida Sans Unicode" pitchFamily="34" charset="0"/>
              </a:rPr>
              <a:t>»  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15609" y="4974267"/>
            <a:ext cx="73408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Например: «</a:t>
            </a: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Если</a:t>
            </a:r>
            <a: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все стороны прямоугольника равны, </a:t>
            </a: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это квадрат»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3627118"/>
            <a:ext cx="7272808" cy="361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0638">
              <a:lnSpc>
                <a:spcPct val="120000"/>
              </a:lnSpc>
              <a:defRPr/>
            </a:pP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  <p:bldP spid="31748" grpId="0"/>
      <p:bldP spid="31749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547664" y="620713"/>
            <a:ext cx="6912768" cy="1625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dirty="0">
                <a:latin typeface="Times New Roman" panose="02020603050405020304" pitchFamily="18" charset="0"/>
              </a:rPr>
              <a:t>Высказывание вида</a:t>
            </a:r>
            <a:r>
              <a:rPr lang="ru-RU" altLang="ru-RU" sz="2400" b="1" dirty="0">
                <a:latin typeface="Times New Roman" panose="02020603050405020304" pitchFamily="18" charset="0"/>
              </a:rPr>
              <a:t> </a:t>
            </a:r>
            <a:r>
              <a:rPr lang="en-US" altLang="ru-RU" sz="2400" b="1" dirty="0">
                <a:latin typeface="Times New Roman" panose="02020603050405020304" pitchFamily="18" charset="0"/>
              </a:rPr>
              <a:t>A </a:t>
            </a:r>
            <a:r>
              <a:rPr lang="ru-RU" altLang="ru-RU" sz="2400" b="1" dirty="0">
                <a:latin typeface="Times New Roman" panose="02020603050405020304" pitchFamily="18" charset="0"/>
              </a:rPr>
              <a:t>→</a:t>
            </a:r>
            <a:r>
              <a:rPr lang="en-US" altLang="ru-RU" sz="2400" b="1" dirty="0">
                <a:latin typeface="Times New Roman" panose="02020603050405020304" pitchFamily="18" charset="0"/>
              </a:rPr>
              <a:t> B (</a:t>
            </a:r>
            <a:r>
              <a:rPr lang="ru-RU" altLang="ru-RU" sz="2400" b="1" dirty="0">
                <a:latin typeface="Times New Roman" panose="02020603050405020304" pitchFamily="18" charset="0"/>
              </a:rPr>
              <a:t>А импликация </a:t>
            </a:r>
            <a:r>
              <a:rPr lang="en-US" altLang="ru-RU" sz="2400" b="1" dirty="0">
                <a:latin typeface="Times New Roman" panose="02020603050405020304" pitchFamily="18" charset="0"/>
              </a:rPr>
              <a:t>B</a:t>
            </a:r>
            <a:r>
              <a:rPr lang="ru-RU" altLang="ru-RU" sz="2400" b="1" dirty="0">
                <a:latin typeface="Times New Roman" panose="02020603050405020304" pitchFamily="18" charset="0"/>
              </a:rPr>
              <a:t> ) </a:t>
            </a:r>
            <a:r>
              <a:rPr lang="ru-RU" altLang="ru-RU" sz="2400" b="1" i="1" dirty="0">
                <a:latin typeface="Times New Roman" panose="02020603050405020304" pitchFamily="18" charset="0"/>
              </a:rPr>
              <a:t>ложно</a:t>
            </a:r>
            <a:r>
              <a:rPr lang="ru-RU" altLang="ru-RU" sz="2400" dirty="0">
                <a:latin typeface="Times New Roman" panose="02020603050405020304" pitchFamily="18" charset="0"/>
              </a:rPr>
              <a:t> тогда и только тогда,</a:t>
            </a:r>
            <a:r>
              <a:rPr lang="ru-RU" altLang="ru-RU" sz="2400" b="1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15000"/>
              </a:spcBef>
            </a:pPr>
            <a:r>
              <a:rPr lang="ru-RU" altLang="ru-RU" sz="2400" b="1" i="1" dirty="0">
                <a:latin typeface="Times New Roman" panose="02020603050405020304" pitchFamily="18" charset="0"/>
              </a:rPr>
              <a:t>когда  А – истинно, а  </a:t>
            </a:r>
            <a:r>
              <a:rPr lang="en-US" altLang="ru-RU" sz="2400" b="1" i="1" dirty="0">
                <a:latin typeface="Times New Roman" panose="02020603050405020304" pitchFamily="18" charset="0"/>
              </a:rPr>
              <a:t>B</a:t>
            </a:r>
            <a:r>
              <a:rPr lang="ru-RU" altLang="ru-RU" sz="2400" b="1" i="1" dirty="0">
                <a:latin typeface="Times New Roman" panose="02020603050405020304" pitchFamily="18" charset="0"/>
              </a:rPr>
              <a:t> – ложно</a:t>
            </a:r>
            <a:r>
              <a:rPr lang="ru-RU" altLang="ru-RU" sz="2400" b="1" dirty="0">
                <a:latin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</a:rPr>
              <a:t>(т.е. из истинного высказывания следует ложное)</a:t>
            </a:r>
            <a:endParaRPr lang="ru-RU" altLang="ru-RU" sz="2400" i="1" dirty="0">
              <a:latin typeface="Times New Roman" panose="02020603050405020304" pitchFamily="18" charset="0"/>
            </a:endParaRP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250825" y="4868863"/>
            <a:ext cx="35290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ru-RU" altLang="ru-RU" dirty="0"/>
          </a:p>
        </p:txBody>
      </p:sp>
      <p:grpSp>
        <p:nvGrpSpPr>
          <p:cNvPr id="28682" name="Group 10"/>
          <p:cNvGrpSpPr>
            <a:grpSpLocks/>
          </p:cNvGrpSpPr>
          <p:nvPr/>
        </p:nvGrpSpPr>
        <p:grpSpPr bwMode="auto">
          <a:xfrm>
            <a:off x="900113" y="3141663"/>
            <a:ext cx="7343775" cy="2895600"/>
            <a:chOff x="485" y="2012"/>
            <a:chExt cx="5017" cy="1824"/>
          </a:xfrm>
        </p:grpSpPr>
        <p:sp>
          <p:nvSpPr>
            <p:cNvPr id="19462" name="Rectangle 11"/>
            <p:cNvSpPr>
              <a:spLocks noChangeArrowheads="1"/>
            </p:cNvSpPr>
            <p:nvPr/>
          </p:nvSpPr>
          <p:spPr bwMode="auto">
            <a:xfrm>
              <a:off x="485" y="2012"/>
              <a:ext cx="717" cy="365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ru-RU" sz="3200" dirty="0"/>
                <a:t>A</a:t>
              </a:r>
              <a:endParaRPr lang="ru-RU" altLang="ru-RU" sz="3200" dirty="0"/>
            </a:p>
          </p:txBody>
        </p:sp>
        <p:sp>
          <p:nvSpPr>
            <p:cNvPr id="19463" name="Rectangle 12"/>
            <p:cNvSpPr>
              <a:spLocks noChangeArrowheads="1"/>
            </p:cNvSpPr>
            <p:nvPr/>
          </p:nvSpPr>
          <p:spPr bwMode="auto">
            <a:xfrm>
              <a:off x="1202" y="2012"/>
              <a:ext cx="740" cy="365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ru-RU" sz="3200" dirty="0"/>
                <a:t>B</a:t>
              </a:r>
              <a:endParaRPr lang="ru-RU" altLang="ru-RU" sz="3200" dirty="0"/>
            </a:p>
          </p:txBody>
        </p:sp>
        <p:sp>
          <p:nvSpPr>
            <p:cNvPr id="19464" name="Rectangle 13"/>
            <p:cNvSpPr>
              <a:spLocks noChangeArrowheads="1"/>
            </p:cNvSpPr>
            <p:nvPr/>
          </p:nvSpPr>
          <p:spPr bwMode="auto">
            <a:xfrm>
              <a:off x="1942" y="2012"/>
              <a:ext cx="1272" cy="365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200" dirty="0"/>
                <a:t>А </a:t>
              </a:r>
              <a:r>
                <a:rPr lang="en-US" altLang="ru-RU" sz="2800" dirty="0">
                  <a:sym typeface="Symbol" panose="05050102010706020507" pitchFamily="18" charset="2"/>
                </a:rPr>
                <a:t></a:t>
              </a:r>
              <a:r>
                <a:rPr lang="ru-RU" altLang="ru-RU" sz="3200" dirty="0"/>
                <a:t> </a:t>
              </a:r>
              <a:r>
                <a:rPr lang="en-US" altLang="ru-RU" sz="3200" dirty="0"/>
                <a:t>B</a:t>
              </a:r>
              <a:endParaRPr lang="ru-RU" altLang="ru-RU" sz="3200" dirty="0"/>
            </a:p>
          </p:txBody>
        </p:sp>
        <p:sp>
          <p:nvSpPr>
            <p:cNvPr id="19465" name="Rectangle 14"/>
            <p:cNvSpPr>
              <a:spLocks noChangeArrowheads="1"/>
            </p:cNvSpPr>
            <p:nvPr/>
          </p:nvSpPr>
          <p:spPr bwMode="auto">
            <a:xfrm>
              <a:off x="485" y="2377"/>
              <a:ext cx="717" cy="365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200" dirty="0"/>
                <a:t>0</a:t>
              </a:r>
            </a:p>
          </p:txBody>
        </p:sp>
        <p:sp>
          <p:nvSpPr>
            <p:cNvPr id="19466" name="Rectangle 15"/>
            <p:cNvSpPr>
              <a:spLocks noChangeArrowheads="1"/>
            </p:cNvSpPr>
            <p:nvPr/>
          </p:nvSpPr>
          <p:spPr bwMode="auto">
            <a:xfrm>
              <a:off x="1202" y="2377"/>
              <a:ext cx="740" cy="365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200" dirty="0"/>
                <a:t>0</a:t>
              </a:r>
            </a:p>
          </p:txBody>
        </p:sp>
        <p:sp>
          <p:nvSpPr>
            <p:cNvPr id="19467" name="Rectangle 16"/>
            <p:cNvSpPr>
              <a:spLocks noChangeArrowheads="1"/>
            </p:cNvSpPr>
            <p:nvPr/>
          </p:nvSpPr>
          <p:spPr bwMode="auto">
            <a:xfrm>
              <a:off x="1942" y="2377"/>
              <a:ext cx="127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200" dirty="0"/>
            </a:p>
          </p:txBody>
        </p:sp>
        <p:sp>
          <p:nvSpPr>
            <p:cNvPr id="19468" name="Rectangle 17"/>
            <p:cNvSpPr>
              <a:spLocks noChangeArrowheads="1"/>
            </p:cNvSpPr>
            <p:nvPr/>
          </p:nvSpPr>
          <p:spPr bwMode="auto">
            <a:xfrm>
              <a:off x="485" y="2742"/>
              <a:ext cx="717" cy="364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200" dirty="0"/>
                <a:t>0</a:t>
              </a:r>
            </a:p>
          </p:txBody>
        </p:sp>
        <p:sp>
          <p:nvSpPr>
            <p:cNvPr id="19469" name="Rectangle 18"/>
            <p:cNvSpPr>
              <a:spLocks noChangeArrowheads="1"/>
            </p:cNvSpPr>
            <p:nvPr/>
          </p:nvSpPr>
          <p:spPr bwMode="auto">
            <a:xfrm>
              <a:off x="1202" y="2742"/>
              <a:ext cx="740" cy="364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200" dirty="0"/>
                <a:t>1</a:t>
              </a:r>
            </a:p>
          </p:txBody>
        </p:sp>
        <p:sp>
          <p:nvSpPr>
            <p:cNvPr id="19470" name="Rectangle 19"/>
            <p:cNvSpPr>
              <a:spLocks noChangeArrowheads="1"/>
            </p:cNvSpPr>
            <p:nvPr/>
          </p:nvSpPr>
          <p:spPr bwMode="auto">
            <a:xfrm>
              <a:off x="1942" y="2742"/>
              <a:ext cx="1272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200" dirty="0"/>
            </a:p>
          </p:txBody>
        </p:sp>
        <p:sp>
          <p:nvSpPr>
            <p:cNvPr id="19471" name="Rectangle 20"/>
            <p:cNvSpPr>
              <a:spLocks noChangeArrowheads="1"/>
            </p:cNvSpPr>
            <p:nvPr/>
          </p:nvSpPr>
          <p:spPr bwMode="auto">
            <a:xfrm>
              <a:off x="485" y="3106"/>
              <a:ext cx="717" cy="365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200" dirty="0"/>
                <a:t>1</a:t>
              </a:r>
            </a:p>
          </p:txBody>
        </p:sp>
        <p:sp>
          <p:nvSpPr>
            <p:cNvPr id="19472" name="Rectangle 21"/>
            <p:cNvSpPr>
              <a:spLocks noChangeArrowheads="1"/>
            </p:cNvSpPr>
            <p:nvPr/>
          </p:nvSpPr>
          <p:spPr bwMode="auto">
            <a:xfrm>
              <a:off x="1202" y="3106"/>
              <a:ext cx="740" cy="365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200" dirty="0"/>
                <a:t>0</a:t>
              </a:r>
            </a:p>
          </p:txBody>
        </p:sp>
        <p:sp>
          <p:nvSpPr>
            <p:cNvPr id="19473" name="Rectangle 22"/>
            <p:cNvSpPr>
              <a:spLocks noChangeArrowheads="1"/>
            </p:cNvSpPr>
            <p:nvPr/>
          </p:nvSpPr>
          <p:spPr bwMode="auto">
            <a:xfrm>
              <a:off x="1942" y="3106"/>
              <a:ext cx="127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200" dirty="0"/>
            </a:p>
          </p:txBody>
        </p:sp>
        <p:sp>
          <p:nvSpPr>
            <p:cNvPr id="19474" name="Rectangle 23"/>
            <p:cNvSpPr>
              <a:spLocks noChangeArrowheads="1"/>
            </p:cNvSpPr>
            <p:nvPr/>
          </p:nvSpPr>
          <p:spPr bwMode="auto">
            <a:xfrm>
              <a:off x="485" y="3471"/>
              <a:ext cx="717" cy="365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200" dirty="0"/>
                <a:t>1</a:t>
              </a:r>
            </a:p>
          </p:txBody>
        </p:sp>
        <p:sp>
          <p:nvSpPr>
            <p:cNvPr id="19475" name="Rectangle 24"/>
            <p:cNvSpPr>
              <a:spLocks noChangeArrowheads="1"/>
            </p:cNvSpPr>
            <p:nvPr/>
          </p:nvSpPr>
          <p:spPr bwMode="auto">
            <a:xfrm>
              <a:off x="1202" y="3471"/>
              <a:ext cx="740" cy="365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ru-RU" altLang="ru-RU" sz="3200" dirty="0"/>
                <a:t>1</a:t>
              </a:r>
            </a:p>
          </p:txBody>
        </p:sp>
        <p:sp>
          <p:nvSpPr>
            <p:cNvPr id="19476" name="Rectangle 25"/>
            <p:cNvSpPr>
              <a:spLocks noChangeArrowheads="1"/>
            </p:cNvSpPr>
            <p:nvPr/>
          </p:nvSpPr>
          <p:spPr bwMode="auto">
            <a:xfrm>
              <a:off x="1942" y="3471"/>
              <a:ext cx="127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ru-RU" altLang="ru-RU" sz="3200" dirty="0"/>
            </a:p>
          </p:txBody>
        </p:sp>
        <p:sp>
          <p:nvSpPr>
            <p:cNvPr id="19477" name="Line 26"/>
            <p:cNvSpPr>
              <a:spLocks noChangeShapeType="1"/>
            </p:cNvSpPr>
            <p:nvPr/>
          </p:nvSpPr>
          <p:spPr bwMode="auto">
            <a:xfrm>
              <a:off x="1202" y="2012"/>
              <a:ext cx="0" cy="1824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78" name="Line 27"/>
            <p:cNvSpPr>
              <a:spLocks noChangeShapeType="1"/>
            </p:cNvSpPr>
            <p:nvPr/>
          </p:nvSpPr>
          <p:spPr bwMode="auto">
            <a:xfrm>
              <a:off x="1942" y="2012"/>
              <a:ext cx="0" cy="1824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79" name="Line 28"/>
            <p:cNvSpPr>
              <a:spLocks noChangeShapeType="1"/>
            </p:cNvSpPr>
            <p:nvPr/>
          </p:nvSpPr>
          <p:spPr bwMode="auto">
            <a:xfrm>
              <a:off x="485" y="2377"/>
              <a:ext cx="2729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80" name="Line 29"/>
            <p:cNvSpPr>
              <a:spLocks noChangeShapeType="1"/>
            </p:cNvSpPr>
            <p:nvPr/>
          </p:nvSpPr>
          <p:spPr bwMode="auto">
            <a:xfrm>
              <a:off x="485" y="2742"/>
              <a:ext cx="2729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81" name="Line 30"/>
            <p:cNvSpPr>
              <a:spLocks noChangeShapeType="1"/>
            </p:cNvSpPr>
            <p:nvPr/>
          </p:nvSpPr>
          <p:spPr bwMode="auto">
            <a:xfrm>
              <a:off x="485" y="3106"/>
              <a:ext cx="2729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82" name="Line 31"/>
            <p:cNvSpPr>
              <a:spLocks noChangeShapeType="1"/>
            </p:cNvSpPr>
            <p:nvPr/>
          </p:nvSpPr>
          <p:spPr bwMode="auto">
            <a:xfrm>
              <a:off x="485" y="3471"/>
              <a:ext cx="2729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83" name="Line 32"/>
            <p:cNvSpPr>
              <a:spLocks noChangeShapeType="1"/>
            </p:cNvSpPr>
            <p:nvPr/>
          </p:nvSpPr>
          <p:spPr bwMode="auto">
            <a:xfrm>
              <a:off x="485" y="2012"/>
              <a:ext cx="0" cy="1824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84" name="Line 33"/>
            <p:cNvSpPr>
              <a:spLocks noChangeShapeType="1"/>
            </p:cNvSpPr>
            <p:nvPr/>
          </p:nvSpPr>
          <p:spPr bwMode="auto">
            <a:xfrm>
              <a:off x="3214" y="2012"/>
              <a:ext cx="0" cy="1824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85" name="Line 34"/>
            <p:cNvSpPr>
              <a:spLocks noChangeShapeType="1"/>
            </p:cNvSpPr>
            <p:nvPr/>
          </p:nvSpPr>
          <p:spPr bwMode="auto">
            <a:xfrm>
              <a:off x="485" y="2012"/>
              <a:ext cx="2729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86" name="Line 35"/>
            <p:cNvSpPr>
              <a:spLocks noChangeShapeType="1"/>
            </p:cNvSpPr>
            <p:nvPr/>
          </p:nvSpPr>
          <p:spPr bwMode="auto">
            <a:xfrm>
              <a:off x="485" y="3836"/>
              <a:ext cx="2729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87" name="AutoShape 32"/>
            <p:cNvSpPr>
              <a:spLocks noChangeArrowheads="1"/>
            </p:cNvSpPr>
            <p:nvPr/>
          </p:nvSpPr>
          <p:spPr bwMode="auto">
            <a:xfrm>
              <a:off x="3353" y="2659"/>
              <a:ext cx="2149" cy="466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/>
              <a:endParaRPr lang="ru-RU" altLang="ru-RU" dirty="0"/>
            </a:p>
          </p:txBody>
        </p:sp>
        <p:graphicFrame>
          <p:nvGraphicFramePr>
            <p:cNvPr id="19488" name="Object 33"/>
            <p:cNvGraphicFramePr>
              <a:graphicFrameLocks noChangeAspect="1"/>
            </p:cNvGraphicFramePr>
            <p:nvPr/>
          </p:nvGraphicFramePr>
          <p:xfrm>
            <a:off x="3497" y="2672"/>
            <a:ext cx="1832" cy="3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23" name="Формула" r:id="rId3" imgW="965200" imgH="203200" progId="Equation.3">
                    <p:embed/>
                  </p:oleObj>
                </mc:Choice>
                <mc:Fallback>
                  <p:oleObj name="Формула" r:id="rId3" imgW="965200" imgH="203200" progId="Equation.3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7" y="2672"/>
                          <a:ext cx="1832" cy="3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489" name="Rectangle 64"/>
            <p:cNvSpPr>
              <a:spLocks noChangeArrowheads="1"/>
            </p:cNvSpPr>
            <p:nvPr/>
          </p:nvSpPr>
          <p:spPr bwMode="auto">
            <a:xfrm>
              <a:off x="2389" y="3466"/>
              <a:ext cx="355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400" dirty="0">
                  <a:solidFill>
                    <a:schemeClr val="tx2"/>
                  </a:solidFill>
                </a:rPr>
                <a:t>1</a:t>
              </a:r>
            </a:p>
          </p:txBody>
        </p:sp>
        <p:sp>
          <p:nvSpPr>
            <p:cNvPr id="19490" name="Rectangle 65"/>
            <p:cNvSpPr>
              <a:spLocks noChangeArrowheads="1"/>
            </p:cNvSpPr>
            <p:nvPr/>
          </p:nvSpPr>
          <p:spPr bwMode="auto">
            <a:xfrm>
              <a:off x="2389" y="2377"/>
              <a:ext cx="355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400" dirty="0">
                  <a:solidFill>
                    <a:schemeClr val="tx2"/>
                  </a:solidFill>
                </a:rPr>
                <a:t>1</a:t>
              </a:r>
            </a:p>
          </p:txBody>
        </p:sp>
        <p:sp>
          <p:nvSpPr>
            <p:cNvPr id="19491" name="Rectangle 66"/>
            <p:cNvSpPr>
              <a:spLocks noChangeArrowheads="1"/>
            </p:cNvSpPr>
            <p:nvPr/>
          </p:nvSpPr>
          <p:spPr bwMode="auto">
            <a:xfrm>
              <a:off x="2388" y="2752"/>
              <a:ext cx="355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400" dirty="0">
                  <a:solidFill>
                    <a:schemeClr val="tx2"/>
                  </a:solidFill>
                </a:rPr>
                <a:t>1</a:t>
              </a:r>
              <a:endParaRPr lang="ru-RU" altLang="ru-RU" sz="3400" dirty="0">
                <a:solidFill>
                  <a:schemeClr val="tx2"/>
                </a:solidFill>
              </a:endParaRPr>
            </a:p>
          </p:txBody>
        </p:sp>
        <p:sp>
          <p:nvSpPr>
            <p:cNvPr id="19492" name="Rectangle 67"/>
            <p:cNvSpPr>
              <a:spLocks noChangeArrowheads="1"/>
            </p:cNvSpPr>
            <p:nvPr/>
          </p:nvSpPr>
          <p:spPr bwMode="auto">
            <a:xfrm>
              <a:off x="2388" y="3108"/>
              <a:ext cx="355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3400" dirty="0">
                  <a:solidFill>
                    <a:srgbClr val="FF0000"/>
                  </a:solidFill>
                </a:rPr>
                <a:t>0</a:t>
              </a:r>
            </a:p>
          </p:txBody>
        </p:sp>
      </p:grpSp>
      <p:sp>
        <p:nvSpPr>
          <p:cNvPr id="28714" name="Text Box 42"/>
          <p:cNvSpPr txBox="1">
            <a:spLocks noChangeArrowheads="1"/>
          </p:cNvSpPr>
          <p:nvPr/>
        </p:nvSpPr>
        <p:spPr bwMode="auto">
          <a:xfrm>
            <a:off x="827088" y="2565400"/>
            <a:ext cx="43926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Таблица истинности для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ru-RU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А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</a:rPr>
              <a:t>→ В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7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</a:t>
            </a:r>
            <a:r>
              <a:rPr lang="ru-RU" alt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Операция –  эквивалентность (</a:t>
            </a:r>
            <a:r>
              <a:rPr lang="ru-RU" alt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логическое</a:t>
            </a:r>
            <a:r>
              <a:rPr lang="ru-RU" alt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равенство)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45833" y="3596481"/>
            <a:ext cx="7921625" cy="291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ru-RU" altLang="ru-RU" sz="2800" dirty="0">
                <a:latin typeface="Times New Roman" panose="02020603050405020304" pitchFamily="18" charset="0"/>
              </a:rPr>
              <a:t>Объединение двух высказываний  с помощью оборота речи </a:t>
            </a:r>
          </a:p>
          <a:p>
            <a:pPr eaLnBrk="1" hangingPunct="1">
              <a:lnSpc>
                <a:spcPct val="110000"/>
              </a:lnSpc>
            </a:pPr>
            <a:r>
              <a:rPr lang="ru-RU" altLang="ru-RU" sz="2800" b="1" i="1" u="sng" dirty="0">
                <a:latin typeface="Times New Roman" panose="02020603050405020304" pitchFamily="18" charset="0"/>
              </a:rPr>
              <a:t>«…тогда и только тогда, когда …»</a:t>
            </a:r>
            <a:r>
              <a:rPr lang="ru-RU" altLang="ru-RU" sz="2800" b="1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ru-RU" altLang="ru-RU" sz="2800" dirty="0">
                <a:latin typeface="Times New Roman" panose="02020603050405020304" pitchFamily="18" charset="0"/>
              </a:rPr>
              <a:t>называется</a:t>
            </a:r>
            <a:r>
              <a:rPr lang="ru-RU" altLang="ru-RU" sz="2800" b="1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ru-RU" altLang="ru-RU" sz="2800" b="1" i="1" u="sng" dirty="0">
                <a:latin typeface="Times New Roman" panose="02020603050405020304" pitchFamily="18" charset="0"/>
              </a:rPr>
              <a:t>операцией логического равенства </a:t>
            </a:r>
            <a:r>
              <a:rPr lang="ru-RU" altLang="ru-RU" sz="2800" dirty="0">
                <a:latin typeface="Times New Roman" panose="02020603050405020304" pitchFamily="18" charset="0"/>
              </a:rPr>
              <a:t>или</a:t>
            </a:r>
            <a:r>
              <a:rPr lang="ru-RU" altLang="ru-RU" sz="2800" b="1" i="1" u="sng" dirty="0">
                <a:latin typeface="Times New Roman" panose="02020603050405020304" pitchFamily="18" charset="0"/>
              </a:rPr>
              <a:t> эквивалентность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680802" y="2293268"/>
            <a:ext cx="75596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dirty="0">
                <a:latin typeface="Times New Roman" panose="02020603050405020304" pitchFamily="18" charset="0"/>
              </a:rPr>
              <a:t>В алгебре логики эквивалентность обозначается значком</a:t>
            </a:r>
            <a:r>
              <a:rPr lang="ru-RU" altLang="ru-RU" sz="2800" b="1" dirty="0">
                <a:latin typeface="Times New Roman" panose="02020603050405020304" pitchFamily="18" charset="0"/>
              </a:rPr>
              <a:t> </a:t>
            </a:r>
            <a:r>
              <a:rPr lang="ru-RU" altLang="ru-RU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« </a:t>
            </a:r>
            <a:r>
              <a:rPr lang="ru-RU" altLang="ru-RU" sz="2800" b="1" dirty="0">
                <a:solidFill>
                  <a:schemeClr val="tx2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↔ </a:t>
            </a:r>
            <a:r>
              <a:rPr lang="ru-RU" altLang="ru-RU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»</a:t>
            </a:r>
            <a:r>
              <a:rPr lang="ru-RU" altLang="ru-RU" sz="2800" b="1" dirty="0">
                <a:latin typeface="Times New Roman" panose="02020603050405020304" pitchFamily="18" charset="0"/>
              </a:rPr>
              <a:t> </a:t>
            </a:r>
            <a:r>
              <a:rPr lang="ru-RU" altLang="ru-RU" sz="2800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250825" y="4868863"/>
            <a:ext cx="35290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/>
      <p:bldP spid="35844" grpId="0"/>
      <p:bldP spid="3584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475656" y="557163"/>
            <a:ext cx="6912694" cy="186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dirty="0">
                <a:latin typeface="Times New Roman" panose="02020603050405020304" pitchFamily="18" charset="0"/>
              </a:rPr>
              <a:t>Высказывание вида </a:t>
            </a:r>
            <a:r>
              <a:rPr lang="en-US" altLang="ru-RU" sz="2700" b="1" dirty="0">
                <a:latin typeface="Times New Roman" panose="02020603050405020304" pitchFamily="18" charset="0"/>
              </a:rPr>
              <a:t>A </a:t>
            </a:r>
            <a:r>
              <a:rPr lang="ru-RU" altLang="ru-RU" sz="2700" b="1" dirty="0"/>
              <a:t>↔</a:t>
            </a:r>
            <a:r>
              <a:rPr lang="en-US" altLang="ru-RU" sz="2700" b="1" dirty="0"/>
              <a:t> </a:t>
            </a:r>
            <a:r>
              <a:rPr lang="en-US" altLang="ru-RU" sz="2700" b="1" dirty="0">
                <a:latin typeface="Times New Roman" panose="02020603050405020304" pitchFamily="18" charset="0"/>
              </a:rPr>
              <a:t>B</a:t>
            </a:r>
            <a:r>
              <a:rPr lang="en-US" altLang="ru-RU" sz="2800" b="1" dirty="0">
                <a:latin typeface="Times New Roman" panose="02020603050405020304" pitchFamily="18" charset="0"/>
              </a:rPr>
              <a:t> </a:t>
            </a:r>
            <a:endParaRPr lang="ru-RU" altLang="ru-RU" sz="2800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15000"/>
              </a:spcBef>
            </a:pPr>
            <a:r>
              <a:rPr lang="en-US" altLang="ru-RU" sz="2600" b="1" dirty="0">
                <a:latin typeface="Times New Roman" panose="02020603050405020304" pitchFamily="18" charset="0"/>
              </a:rPr>
              <a:t>(</a:t>
            </a:r>
            <a:r>
              <a:rPr lang="ru-RU" altLang="ru-RU" sz="2600" b="1" dirty="0">
                <a:latin typeface="Times New Roman" panose="02020603050405020304" pitchFamily="18" charset="0"/>
              </a:rPr>
              <a:t>А </a:t>
            </a:r>
            <a:r>
              <a:rPr lang="ru-RU" altLang="ru-RU" sz="2600" dirty="0">
                <a:latin typeface="Times New Roman" panose="02020603050405020304" pitchFamily="18" charset="0"/>
              </a:rPr>
              <a:t>эквивалентно</a:t>
            </a:r>
            <a:r>
              <a:rPr lang="ru-RU" altLang="ru-RU" sz="2600" b="1" dirty="0">
                <a:latin typeface="Times New Roman" panose="02020603050405020304" pitchFamily="18" charset="0"/>
              </a:rPr>
              <a:t> </a:t>
            </a:r>
            <a:r>
              <a:rPr lang="en-US" altLang="ru-RU" sz="2600" b="1" dirty="0">
                <a:latin typeface="Times New Roman" panose="02020603050405020304" pitchFamily="18" charset="0"/>
              </a:rPr>
              <a:t>B</a:t>
            </a:r>
            <a:r>
              <a:rPr lang="ru-RU" altLang="ru-RU" sz="2600" b="1" dirty="0">
                <a:latin typeface="Times New Roman" panose="02020603050405020304" pitchFamily="18" charset="0"/>
              </a:rPr>
              <a:t>)</a:t>
            </a:r>
            <a:r>
              <a:rPr lang="ru-RU" altLang="ru-RU" sz="2800" dirty="0">
                <a:latin typeface="Times New Roman" panose="02020603050405020304" pitchFamily="18" charset="0"/>
              </a:rPr>
              <a:t> </a:t>
            </a:r>
            <a:r>
              <a:rPr lang="ru-RU" altLang="ru-RU" sz="2800" b="1" i="1" dirty="0">
                <a:latin typeface="Times New Roman" panose="02020603050405020304" pitchFamily="18" charset="0"/>
              </a:rPr>
              <a:t>истинно</a:t>
            </a:r>
            <a:r>
              <a:rPr lang="ru-RU" altLang="ru-RU" sz="2800" dirty="0">
                <a:latin typeface="Times New Roman" panose="02020603050405020304" pitchFamily="18" charset="0"/>
              </a:rPr>
              <a:t> тогда и только тогда, когда </a:t>
            </a:r>
            <a:r>
              <a:rPr lang="ru-RU" altLang="ru-RU" sz="2800" b="1" i="1" dirty="0">
                <a:latin typeface="Times New Roman" panose="02020603050405020304" pitchFamily="18" charset="0"/>
              </a:rPr>
              <a:t>оба высказывания одновременно либо ложны, либо истинны</a:t>
            </a:r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250825" y="4868863"/>
            <a:ext cx="35290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ru-RU" altLang="ru-RU" dirty="0"/>
          </a:p>
        </p:txBody>
      </p:sp>
      <p:graphicFrame>
        <p:nvGraphicFramePr>
          <p:cNvPr id="32814" name="Group 4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9843"/>
              </p:ext>
            </p:extLst>
          </p:nvPr>
        </p:nvGraphicFramePr>
        <p:xfrm>
          <a:off x="1293068" y="3468960"/>
          <a:ext cx="6952011" cy="3200400"/>
        </p:xfrm>
        <a:graphic>
          <a:graphicData uri="http://schemas.openxmlformats.org/drawingml/2006/table">
            <a:tbl>
              <a:tblPr/>
              <a:tblGrid>
                <a:gridCol w="1823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8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9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 </a:t>
                      </a:r>
                      <a:r>
                        <a:rPr kumimoji="0" lang="ru-RU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↔</a:t>
                      </a: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167398" marR="1673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812" name="Text Box 44"/>
          <p:cNvSpPr txBox="1">
            <a:spLocks noChangeArrowheads="1"/>
          </p:cNvSpPr>
          <p:nvPr/>
        </p:nvSpPr>
        <p:spPr bwMode="auto">
          <a:xfrm>
            <a:off x="1115616" y="2848855"/>
            <a:ext cx="71294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Таблица истинности для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Прямоугольник: скругленные углы 1"/>
          <p:cNvSpPr/>
          <p:nvPr/>
        </p:nvSpPr>
        <p:spPr>
          <a:xfrm>
            <a:off x="4211960" y="2852936"/>
            <a:ext cx="3888432" cy="432048"/>
          </a:xfrm>
          <a:prstGeom prst="roundRect">
            <a:avLst/>
          </a:prstGeom>
          <a:solidFill>
            <a:srgbClr val="DDDDD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А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</a:rPr>
              <a:t>↔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</a:rPr>
              <a:t>В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= ¬ А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&amp;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¬ В  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A &amp; B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  <p:bldP spid="328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idx="1"/>
          </p:nvPr>
        </p:nvSpPr>
        <p:spPr>
          <a:xfrm>
            <a:off x="1547663" y="692696"/>
            <a:ext cx="6985149" cy="4536529"/>
          </a:xfrm>
        </p:spPr>
        <p:txBody>
          <a:bodyPr/>
          <a:lstStyle/>
          <a:p>
            <a:pPr marL="0" indent="0" eaLnBrk="1" hangingPunct="1">
              <a:lnSpc>
                <a:spcPct val="120000"/>
              </a:lnSpc>
              <a:buFontTx/>
              <a:buNone/>
              <a:defRPr/>
            </a:pPr>
            <a:r>
              <a:rPr lang="ru-RU" sz="36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Высказыванием</a:t>
            </a:r>
            <a:r>
              <a:rPr lang="ru-RU" sz="3600" b="1" i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  <a:defRPr/>
            </a:pPr>
            <a:r>
              <a:rPr lang="ru-RU" sz="32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повествовательное предложение, про которое можно  однозначно сказать, истинно оно или ложно.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  <a:defRPr/>
            </a:pP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1042988" y="1628775"/>
            <a:ext cx="7200900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СПАСИБО </a:t>
            </a:r>
          </a:p>
          <a:p>
            <a:pPr>
              <a:spcBef>
                <a:spcPct val="50000"/>
              </a:spcBef>
              <a:defRPr/>
            </a:pPr>
            <a:r>
              <a:rPr lang="ru-RU" sz="4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ЗА </a:t>
            </a:r>
          </a:p>
          <a:p>
            <a:pPr>
              <a:spcBef>
                <a:spcPct val="50000"/>
              </a:spcBef>
              <a:defRPr/>
            </a:pPr>
            <a:r>
              <a:rPr lang="ru-RU" sz="4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ВНИМАНИЕ !</a:t>
            </a:r>
          </a:p>
        </p:txBody>
      </p:sp>
      <p:sp>
        <p:nvSpPr>
          <p:cNvPr id="2" name="Объект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899592" y="476672"/>
            <a:ext cx="8244408" cy="576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990600" indent="-360363" algn="l">
              <a:defRPr>
                <a:solidFill>
                  <a:schemeClr val="tx1"/>
                </a:solidFill>
                <a:latin typeface="Arial" charset="0"/>
              </a:defRPr>
            </a:lvl2pPr>
            <a:lvl3pPr marL="1304925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712913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1209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781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353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25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497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0" hangingPunct="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</a:p>
          <a:p>
            <a:pPr marL="1087437" lvl="1" indent="-457200" eaLnBrk="0" hangingPunct="0">
              <a:lnSpc>
                <a:spcPct val="80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Клавиатура – устройство вывода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-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Ложное высказывание.</a:t>
            </a:r>
          </a:p>
          <a:p>
            <a:pPr lvl="1" eaLnBrk="0" hangingPunct="0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endParaRPr lang="ru-RU" sz="1000" b="1" i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7437" lvl="1" indent="-457200" eaLnBrk="0" hangingPunct="0">
              <a:buFont typeface="Arial" panose="020B0604020202020204" pitchFamily="34" charset="0"/>
              <a:buChar char="•"/>
              <a:defRPr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Прямоугольник - это геометрическая фигура.                                                     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Истинное высказывание</a:t>
            </a:r>
            <a:endParaRPr lang="ru-RU" sz="1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7437" lvl="1" indent="-457200" eaLnBrk="0" hangingPunct="0">
              <a:lnSpc>
                <a:spcPct val="80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-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                                              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высказывание.</a:t>
            </a:r>
            <a:endParaRPr lang="ru-RU" sz="1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7437" lvl="1" indent="-457200" eaLnBrk="0" hangingPunct="0">
              <a:lnSpc>
                <a:spcPct val="80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Посмотрите на доску.                            –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высказывание.</a:t>
            </a:r>
          </a:p>
          <a:p>
            <a:pPr lvl="1" eaLnBrk="0" hangingPunct="0">
              <a:spcBef>
                <a:spcPct val="50000"/>
              </a:spcBef>
              <a:buFont typeface="Wingdings" pitchFamily="2" charset="2"/>
              <a:buNone/>
              <a:defRPr/>
            </a:pPr>
            <a:endParaRPr lang="ru-RU" sz="2000" b="1" i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/>
          </p:nvPr>
        </p:nvSpPr>
        <p:spPr/>
        <p:txBody>
          <a:bodyPr>
            <a:normAutofit lnSpcReduction="10000"/>
          </a:bodyPr>
          <a:lstStyle/>
          <a:p>
            <a:pPr indent="20638" eaLnBrk="1" hangingPunct="1">
              <a:buFontTx/>
              <a:buNone/>
              <a:defRPr/>
            </a:pPr>
            <a: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	</a:t>
            </a:r>
            <a:endParaRPr lang="en-US" sz="2400" dirty="0">
              <a:effectLst>
                <a:outerShdw blurRad="38100" dist="38100" dir="2700000" algn="tl">
                  <a:srgbClr val="FFFFFF"/>
                </a:outerShdw>
              </a:effectLst>
              <a:latin typeface="Georgia" pitchFamily="18" charset="0"/>
            </a:endParaRPr>
          </a:p>
          <a:p>
            <a:pPr indent="20638" eaLnBrk="1" hangingPunct="1">
              <a:buFontTx/>
              <a:buNone/>
              <a:defRPr/>
            </a:pPr>
            <a:endParaRPr lang="en-US" sz="2400" dirty="0">
              <a:effectLst>
                <a:outerShdw blurRad="38100" dist="38100" dir="2700000" algn="tl">
                  <a:srgbClr val="FFFFFF"/>
                </a:outerShdw>
              </a:effectLst>
              <a:latin typeface="Georgia" pitchFamily="18" charset="0"/>
            </a:endParaRPr>
          </a:p>
          <a:p>
            <a:pPr indent="20638" eaLnBrk="1" hangingPunct="1">
              <a:buFontTx/>
              <a:buNone/>
              <a:defRPr/>
            </a:pPr>
            <a:endParaRPr lang="ru-RU" sz="2400" dirty="0">
              <a:effectLst>
                <a:outerShdw blurRad="38100" dist="38100" dir="2700000" algn="tl">
                  <a:srgbClr val="FFFFFF"/>
                </a:outerShdw>
              </a:effectLst>
              <a:latin typeface="Georgia" pitchFamily="18" charset="0"/>
            </a:endParaRPr>
          </a:p>
          <a:p>
            <a:pPr indent="20638" eaLnBrk="1" hangingPunct="1">
              <a:lnSpc>
                <a:spcPct val="120000"/>
              </a:lnSpc>
              <a:buFontTx/>
              <a:buNone/>
              <a:defRPr/>
            </a:pPr>
            <a:r>
              <a:rPr lang="ru-RU" sz="2400" i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</a:p>
          <a:p>
            <a:pPr indent="20638" eaLnBrk="1" hangingPunct="1">
              <a:lnSpc>
                <a:spcPct val="120000"/>
              </a:lnSpc>
              <a:buFontTx/>
              <a:buNone/>
              <a:defRPr/>
            </a:pPr>
            <a:r>
              <a:rPr lang="ru-RU" sz="35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0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«Луна является спутником Земли</a:t>
            </a:r>
            <a:r>
              <a:rPr lang="ru-RU" sz="30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.»  </a:t>
            </a:r>
            <a: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ru-RU" sz="3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= 1 </a:t>
            </a:r>
            <a:r>
              <a:rPr lang="ru-RU" sz="22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(истинное простое высказывание)</a:t>
            </a:r>
            <a:b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0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«Токио – столица Германии</a:t>
            </a:r>
            <a:r>
              <a:rPr lang="ru-RU" sz="30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.» </a:t>
            </a:r>
          </a:p>
          <a:p>
            <a:pPr indent="0">
              <a:lnSpc>
                <a:spcPct val="120000"/>
              </a:lnSpc>
              <a:buNone/>
              <a:defRPr/>
            </a:pPr>
            <a:r>
              <a:rPr lang="ru-RU" sz="24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		      </a:t>
            </a:r>
            <a:r>
              <a:rPr lang="ru-RU" sz="35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= 0  </a:t>
            </a:r>
            <a:r>
              <a:rPr lang="ru-RU" sz="19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ложное простое высказывание)</a:t>
            </a:r>
            <a:r>
              <a:rPr lang="ru-RU" sz="35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ru-RU" sz="2600" b="1" i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высказывания</a:t>
            </a:r>
            <a:r>
              <a:rPr lang="ru-RU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называются </a:t>
            </a:r>
          </a:p>
          <a:p>
            <a:pPr indent="20638">
              <a:lnSpc>
                <a:spcPct val="120000"/>
              </a:lnSpc>
              <a:buNone/>
              <a:defRPr/>
            </a:pPr>
            <a:r>
              <a:rPr lang="ru-RU" sz="26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логическими переменными</a:t>
            </a:r>
            <a:r>
              <a:rPr lang="ru-RU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20638" eaLnBrk="1" hangingPunct="1">
              <a:lnSpc>
                <a:spcPct val="120000"/>
              </a:lnSpc>
              <a:buFontTx/>
              <a:buNone/>
              <a:defRPr/>
            </a:pPr>
            <a:endParaRPr lang="ru-RU" sz="3500" b="1" i="1" dirty="0">
              <a:effectLst>
                <a:outerShdw blurRad="38100" dist="38100" dir="2700000" algn="tl">
                  <a:srgbClr val="FFFFFF"/>
                </a:outerShdw>
              </a:effectLst>
              <a:latin typeface="Georgia" pitchFamily="18" charset="0"/>
            </a:endParaRPr>
          </a:p>
          <a:p>
            <a:pPr indent="20638" eaLnBrk="1" hangingPunct="1">
              <a:lnSpc>
                <a:spcPct val="120000"/>
              </a:lnSpc>
              <a:buFontTx/>
              <a:buNone/>
              <a:defRPr/>
            </a:pPr>
            <a:endParaRPr lang="ru-RU" sz="3500" b="1" dirty="0">
              <a:effectLst>
                <a:outerShdw blurRad="38100" dist="38100" dir="2700000" algn="tl">
                  <a:srgbClr val="FFFFFF"/>
                </a:outerShdw>
              </a:effectLst>
              <a:latin typeface="Georgia" pitchFamily="18" charset="0"/>
            </a:endParaRPr>
          </a:p>
        </p:txBody>
      </p:sp>
      <p:grpSp>
        <p:nvGrpSpPr>
          <p:cNvPr id="9" name="Group 49"/>
          <p:cNvGrpSpPr>
            <a:grpSpLocks/>
          </p:cNvGrpSpPr>
          <p:nvPr/>
        </p:nvGrpSpPr>
        <p:grpSpPr bwMode="auto">
          <a:xfrm>
            <a:off x="899592" y="549275"/>
            <a:ext cx="7922417" cy="1055535"/>
            <a:chOff x="274" y="1191"/>
            <a:chExt cx="5156" cy="695"/>
          </a:xfrm>
        </p:grpSpPr>
        <p:sp>
          <p:nvSpPr>
            <p:cNvPr id="10" name="Text Box 47"/>
            <p:cNvSpPr txBox="1">
              <a:spLocks noChangeArrowheads="1"/>
            </p:cNvSpPr>
            <p:nvPr/>
          </p:nvSpPr>
          <p:spPr bwMode="auto">
            <a:xfrm>
              <a:off x="790" y="1258"/>
              <a:ext cx="4640" cy="62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D1D1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marL="180975" indent="-180975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ru-RU" altLang="ru-RU" sz="2400" b="1" dirty="0"/>
                <a:t>  </a:t>
              </a:r>
              <a:r>
                <a:rPr lang="ru-RU" altLang="ru-RU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Georgia" panose="02040502050405020303" pitchFamily="18" charset="0"/>
                </a:rPr>
                <a:t>Любое высказывание может быть</a:t>
              </a:r>
              <a:r>
                <a:rPr lang="ru-RU" altLang="ru-RU" sz="2800" b="1" dirty="0">
                  <a:solidFill>
                    <a:srgbClr val="CC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eorgia" panose="02040502050405020303" pitchFamily="18" charset="0"/>
                </a:rPr>
                <a:t> </a:t>
              </a:r>
              <a:r>
                <a:rPr lang="ru-RU" altLang="ru-RU" sz="2800" b="1" i="1" u="sng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Georgia" panose="02040502050405020303" pitchFamily="18" charset="0"/>
                </a:rPr>
                <a:t>ложно</a:t>
              </a:r>
              <a:r>
                <a:rPr lang="ru-RU" altLang="ru-RU" sz="28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Georgia" panose="02040502050405020303" pitchFamily="18" charset="0"/>
                </a:rPr>
                <a:t> </a:t>
              </a:r>
              <a:r>
                <a:rPr lang="ru-RU" altLang="ru-RU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Georgia" panose="02040502050405020303" pitchFamily="18" charset="0"/>
                </a:rPr>
                <a:t>(=0) или </a:t>
              </a:r>
              <a:r>
                <a:rPr lang="ru-RU" altLang="ru-RU" sz="2800" b="1" i="1" u="sng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Georgia" panose="02040502050405020303" pitchFamily="18" charset="0"/>
                </a:rPr>
                <a:t>истинно</a:t>
              </a:r>
              <a:r>
                <a:rPr lang="ru-RU" altLang="ru-RU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Georgia" panose="02040502050405020303" pitchFamily="18" charset="0"/>
                </a:rPr>
                <a:t> (=1).</a:t>
              </a:r>
            </a:p>
          </p:txBody>
        </p:sp>
        <p:sp>
          <p:nvSpPr>
            <p:cNvPr id="11" name="Oval 48"/>
            <p:cNvSpPr>
              <a:spLocks noChangeArrowheads="1"/>
            </p:cNvSpPr>
            <p:nvPr/>
          </p:nvSpPr>
          <p:spPr bwMode="auto">
            <a:xfrm>
              <a:off x="274" y="1191"/>
              <a:ext cx="409" cy="418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ru-RU" altLang="ru-RU" sz="4400" b="1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!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idx="1"/>
          </p:nvPr>
        </p:nvSpPr>
        <p:spPr>
          <a:xfrm>
            <a:off x="1619672" y="620688"/>
            <a:ext cx="7056784" cy="4464496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lnSpc>
                <a:spcPct val="120000"/>
              </a:lnSpc>
              <a:buFontTx/>
              <a:buNone/>
              <a:defRPr/>
            </a:pPr>
            <a:r>
              <a:rPr lang="ru-RU" sz="31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математической логике высказывания обозначают</a:t>
            </a:r>
            <a:r>
              <a:rPr lang="ru-RU" sz="3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большими латинскими буквами.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  <a:defRPr/>
            </a:pPr>
            <a:endParaRPr lang="ru-RU" sz="3100" b="1" u="sng" dirty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20000"/>
              </a:lnSpc>
              <a:buFontTx/>
              <a:buNone/>
              <a:defRPr/>
            </a:pPr>
            <a:r>
              <a:rPr lang="ru-RU" sz="31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en-US" sz="31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простых высказываний: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  <a:defRPr/>
            </a:pPr>
            <a:r>
              <a:rPr lang="ru-RU" sz="4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Москва– столица России.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  <a:defRPr/>
            </a:pPr>
            <a:r>
              <a:rPr lang="ru-RU" sz="4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Береза – хвойное дерево.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  <a:defRPr/>
            </a:pPr>
            <a:endParaRPr lang="ru-RU" sz="3000" dirty="0">
              <a:effectLst>
                <a:outerShdw blurRad="38100" dist="38100" dir="2700000" algn="tl">
                  <a:srgbClr val="FFFFFF"/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403648" y="587891"/>
            <a:ext cx="6913265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63538" indent="-6350" algn="l">
              <a:defRPr/>
            </a:pPr>
            <a:r>
              <a:rPr lang="ru-RU" sz="30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Высказывание считается</a:t>
            </a:r>
            <a:r>
              <a:rPr lang="ru-RU" sz="3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 </a:t>
            </a:r>
            <a:r>
              <a:rPr lang="ru-RU" sz="3000" b="1" i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простым</a:t>
            </a:r>
            <a:r>
              <a:rPr lang="ru-RU" sz="3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, </a:t>
            </a:r>
            <a:r>
              <a:rPr lang="ru-RU" sz="30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если никакую его часть нельзя рассматривать как отдельное высказывание</a:t>
            </a:r>
          </a:p>
          <a:p>
            <a:pPr marL="363538" indent="-6350" algn="l">
              <a:defRPr/>
            </a:pPr>
            <a:endParaRPr lang="ru-RU" sz="3000" b="1" dirty="0">
              <a:effectLst>
                <a:outerShdw blurRad="38100" dist="38100" dir="2700000" algn="tl">
                  <a:srgbClr val="FFFFFF"/>
                </a:outerShdw>
              </a:effectLst>
              <a:latin typeface="Georgia" pitchFamily="18" charset="0"/>
            </a:endParaRPr>
          </a:p>
          <a:p>
            <a:pPr marL="363538" indent="-6350" algn="l">
              <a:defRPr/>
            </a:pPr>
            <a:r>
              <a:rPr lang="ru-RU" sz="30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Высказывание, которое можно разложить на простые высказывания  называется </a:t>
            </a:r>
            <a:r>
              <a:rPr lang="ru-RU" sz="3000" b="1" i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сложным (составным).</a:t>
            </a:r>
            <a:endParaRPr lang="ru-RU" sz="3000" b="1" i="1" u="sng" dirty="0"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1620316" y="566907"/>
            <a:ext cx="7056140" cy="5238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8900" indent="-88900" algn="l">
              <a:defRPr>
                <a:solidFill>
                  <a:schemeClr val="tx1"/>
                </a:solidFill>
                <a:latin typeface="Arial" charset="0"/>
              </a:defRPr>
            </a:lvl1pPr>
            <a:lvl2pPr marL="828675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236663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4465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Сложные высказывания</a:t>
            </a:r>
            <a:r>
              <a:rPr lang="ru-RU" sz="3200" b="1" dirty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900" dirty="0">
                <a:latin typeface="Georgia" pitchFamily="18" charset="0"/>
              </a:rPr>
              <a:t>строятся из простых с помощью логических связок: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3200" dirty="0">
                <a:latin typeface="Georgia" pitchFamily="18" charset="0"/>
              </a:rPr>
              <a:t>      </a:t>
            </a:r>
            <a:r>
              <a:rPr lang="ru-RU" sz="31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"</a:t>
            </a:r>
            <a:r>
              <a:rPr lang="ru-RU" sz="31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и</a:t>
            </a:r>
            <a:r>
              <a:rPr lang="ru-RU" sz="31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", 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31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      "</a:t>
            </a:r>
            <a:r>
              <a:rPr lang="ru-RU" sz="31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или</a:t>
            </a:r>
            <a:r>
              <a:rPr lang="ru-RU" sz="31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",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31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      "</a:t>
            </a:r>
            <a:r>
              <a:rPr lang="ru-RU" sz="31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не</a:t>
            </a:r>
            <a:r>
              <a:rPr lang="ru-RU" sz="31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", 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31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      «</a:t>
            </a:r>
            <a:r>
              <a:rPr lang="ru-RU" sz="31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если …, то</a:t>
            </a:r>
            <a:r>
              <a:rPr lang="ru-RU" sz="31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»,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31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      «</a:t>
            </a:r>
            <a:r>
              <a:rPr lang="ru-RU" sz="31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тогда и только тогда</a:t>
            </a:r>
            <a:r>
              <a:rPr lang="ru-RU" sz="31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itchFamily="18" charset="0"/>
              </a:rPr>
              <a:t>»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3200" dirty="0">
                <a:latin typeface="Georgia" pitchFamily="18" charset="0"/>
              </a:rPr>
              <a:t> </a:t>
            </a:r>
            <a:r>
              <a:rPr lang="ru-RU" sz="2900" dirty="0">
                <a:latin typeface="Georgia" pitchFamily="18" charset="0"/>
              </a:rPr>
              <a:t>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1761728" y="514730"/>
            <a:ext cx="6842720" cy="52185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сложного высказывания:</a:t>
            </a:r>
          </a:p>
          <a:p>
            <a:pPr marL="0" indent="0">
              <a:buNone/>
            </a:pPr>
            <a:r>
              <a:rPr lang="ru-RU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«Основоположником алгебры логики является Джордж Буль , 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исследования Клода Шеннона позволили применить алгебру логики в вычислительной технике»</a:t>
            </a:r>
          </a:p>
        </p:txBody>
      </p:sp>
    </p:spTree>
    <p:extLst>
      <p:ext uri="{BB962C8B-B14F-4D97-AF65-F5344CB8AC3E}">
        <p14:creationId xmlns:p14="http://schemas.microsoft.com/office/powerpoint/2010/main" val="560010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1475656" y="624110"/>
            <a:ext cx="7057157" cy="128089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– конъюнкция </a:t>
            </a:r>
            <a:br>
              <a:rPr lang="ru-RU" alt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alt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логическое умножение )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27088" y="2060575"/>
            <a:ext cx="7705725" cy="2160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lang="ru-RU" altLang="ru-RU" sz="2800" dirty="0">
                <a:latin typeface="Times New Roman" panose="02020603050405020304" pitchFamily="18" charset="0"/>
              </a:rPr>
              <a:t>Объединение двух (или нескольких) простых высказываний в одно при помощи союза</a:t>
            </a:r>
            <a:r>
              <a:rPr lang="ru-RU" altLang="ru-RU" sz="2800" i="1" dirty="0">
                <a:solidFill>
                  <a:srgbClr val="990099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800" b="1" i="1" u="sng" dirty="0">
                <a:latin typeface="Times New Roman" panose="02020603050405020304" pitchFamily="18" charset="0"/>
              </a:rPr>
              <a:t>«и»</a:t>
            </a:r>
            <a:r>
              <a:rPr lang="ru-RU" altLang="ru-RU" sz="2800" i="1" dirty="0">
                <a:solidFill>
                  <a:srgbClr val="990099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</a:rPr>
              <a:t>называется</a:t>
            </a:r>
            <a:r>
              <a:rPr lang="ru-RU" altLang="ru-RU" sz="2800" dirty="0">
                <a:solidFill>
                  <a:srgbClr val="990099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ru-RU" altLang="ru-RU" sz="2800" i="1" dirty="0">
                <a:latin typeface="Times New Roman" panose="02020603050405020304" pitchFamily="18" charset="0"/>
              </a:rPr>
              <a:t>операцией</a:t>
            </a:r>
            <a:r>
              <a:rPr lang="ru-RU" altLang="ru-RU" sz="2800" b="1" i="1" u="sng" dirty="0">
                <a:latin typeface="Times New Roman" panose="02020603050405020304" pitchFamily="18" charset="0"/>
              </a:rPr>
              <a:t> конъюнкции </a:t>
            </a:r>
            <a:r>
              <a:rPr lang="ru-RU" altLang="ru-RU" sz="2800" i="1" dirty="0">
                <a:latin typeface="Times New Roman" panose="02020603050405020304" pitchFamily="18" charset="0"/>
              </a:rPr>
              <a:t> (логическое умножение)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116013" y="5157788"/>
            <a:ext cx="705643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dirty="0">
                <a:latin typeface="Times New Roman" panose="02020603050405020304" pitchFamily="18" charset="0"/>
              </a:rPr>
              <a:t>В алгебре логики конъюнкция обозначается значком</a:t>
            </a:r>
            <a:r>
              <a:rPr lang="ru-RU" altLang="ru-RU" sz="2800" b="1" dirty="0">
                <a:latin typeface="Times New Roman" panose="02020603050405020304" pitchFamily="18" charset="0"/>
              </a:rPr>
              <a:t> «</a:t>
            </a:r>
            <a:r>
              <a:rPr lang="en-US" altLang="ru-RU" sz="2600" b="1" dirty="0">
                <a:latin typeface="Times New Roman" panose="02020603050405020304" pitchFamily="18" charset="0"/>
              </a:rPr>
              <a:t>&amp;</a:t>
            </a:r>
            <a:r>
              <a:rPr lang="ru-RU" altLang="ru-RU" sz="2800" b="1" dirty="0">
                <a:latin typeface="Times New Roman" panose="02020603050405020304" pitchFamily="18" charset="0"/>
              </a:rPr>
              <a:t>» </a:t>
            </a:r>
            <a:r>
              <a:rPr lang="ru-RU" altLang="ru-RU" sz="2800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либо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l-GR" altLang="ru-RU" sz="2600" b="1" dirty="0">
                <a:latin typeface="MS Reference Sans Serif" panose="020B0604030504040204" pitchFamily="34" charset="0"/>
                <a:cs typeface="Times New Roman" panose="02020603050405020304" pitchFamily="18" charset="0"/>
              </a:rPr>
              <a:t>Λ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altLang="ru-RU" sz="28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0" grpId="0"/>
      <p:bldP spid="14341" grpId="0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1042</TotalTime>
  <Words>698</Words>
  <Application>Microsoft Office PowerPoint</Application>
  <PresentationFormat>Экран (4:3)</PresentationFormat>
  <Paragraphs>157</Paragraphs>
  <Slides>20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34" baseType="lpstr">
      <vt:lpstr>Arial</vt:lpstr>
      <vt:lpstr>Arial Black</vt:lpstr>
      <vt:lpstr>Calibri</vt:lpstr>
      <vt:lpstr>Cambria Math</vt:lpstr>
      <vt:lpstr>Century Gothic</vt:lpstr>
      <vt:lpstr>Georgia</vt:lpstr>
      <vt:lpstr>Lucida Sans Unicode</vt:lpstr>
      <vt:lpstr>MS Reference Sans Serif</vt:lpstr>
      <vt:lpstr>Symbol</vt:lpstr>
      <vt:lpstr>Times New Roman</vt:lpstr>
      <vt:lpstr>Wingdings</vt:lpstr>
      <vt:lpstr>Wingdings 3</vt:lpstr>
      <vt:lpstr>Легкий дым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I. Операция – конъюнкция     (логическое умножение )</vt:lpstr>
      <vt:lpstr>Презентация PowerPoint</vt:lpstr>
      <vt:lpstr>    II. Операция – дизъюнкция           (логическое сложение)</vt:lpstr>
      <vt:lpstr>Презентация PowerPoint</vt:lpstr>
      <vt:lpstr>III. Операция – логическое отрицание (инверсия)</vt:lpstr>
      <vt:lpstr>Презентация PowerPoint</vt:lpstr>
      <vt:lpstr>Операция «исключающее или»</vt:lpstr>
      <vt:lpstr>IV. Операция  импликация (следование)</vt:lpstr>
      <vt:lpstr>Презентация PowerPoint</vt:lpstr>
      <vt:lpstr>V. Операция –  эквивалентность (логическое равенство)</vt:lpstr>
      <vt:lpstr>Презентация PowerPoint</vt:lpstr>
      <vt:lpstr>Презентация PowerPoint</vt:lpstr>
    </vt:vector>
  </TitlesOfParts>
  <Company>Организация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Uzer</dc:creator>
  <cp:lastModifiedBy>Nina Tayurskaya</cp:lastModifiedBy>
  <cp:revision>160</cp:revision>
  <dcterms:created xsi:type="dcterms:W3CDTF">2009-10-23T05:43:20Z</dcterms:created>
  <dcterms:modified xsi:type="dcterms:W3CDTF">2017-01-17T16:24:21Z</dcterms:modified>
</cp:coreProperties>
</file>